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s/slide56.xml" ContentType="application/vnd.openxmlformats-officedocument.presentationml.slide+xml"/>
  <Override PartName="/ppt/slides/slide58.xml" ContentType="application/vnd.openxmlformats-officedocument.presentationml.slide+xml"/>
  <Override PartName="/ppt/slides/slide67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slides/slide70.xml" ContentType="application/vnd.openxmlformats-officedocument.presentationml.slide+xml"/>
  <Override PartName="/ppt/theme/themeOverride1.xml" ContentType="application/vnd.openxmlformats-officedocument.themeOverr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slides/slide6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s/slide66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slides/slide64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slides/slide69.xml" ContentType="application/vnd.openxmlformats-officedocument.presentationml.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sldIdLst>
    <p:sldId id="256" r:id="rId2"/>
    <p:sldId id="258" r:id="rId3"/>
    <p:sldId id="324" r:id="rId4"/>
    <p:sldId id="325" r:id="rId5"/>
    <p:sldId id="327" r:id="rId6"/>
    <p:sldId id="328" r:id="rId7"/>
    <p:sldId id="326" r:id="rId8"/>
    <p:sldId id="263" r:id="rId9"/>
    <p:sldId id="291" r:id="rId10"/>
    <p:sldId id="295" r:id="rId11"/>
    <p:sldId id="432" r:id="rId12"/>
    <p:sldId id="433" r:id="rId13"/>
    <p:sldId id="434" r:id="rId14"/>
    <p:sldId id="435" r:id="rId15"/>
    <p:sldId id="436" r:id="rId16"/>
    <p:sldId id="437" r:id="rId17"/>
    <p:sldId id="438" r:id="rId18"/>
    <p:sldId id="439" r:id="rId19"/>
    <p:sldId id="301" r:id="rId20"/>
    <p:sldId id="440" r:id="rId21"/>
    <p:sldId id="374" r:id="rId22"/>
    <p:sldId id="441" r:id="rId23"/>
    <p:sldId id="375" r:id="rId24"/>
    <p:sldId id="442" r:id="rId25"/>
    <p:sldId id="376" r:id="rId26"/>
    <p:sldId id="443" r:id="rId27"/>
    <p:sldId id="377" r:id="rId28"/>
    <p:sldId id="533" r:id="rId29"/>
    <p:sldId id="444" r:id="rId30"/>
    <p:sldId id="306" r:id="rId31"/>
    <p:sldId id="381" r:id="rId32"/>
    <p:sldId id="445" r:id="rId33"/>
    <p:sldId id="380" r:id="rId34"/>
    <p:sldId id="446" r:id="rId35"/>
    <p:sldId id="379" r:id="rId36"/>
    <p:sldId id="447" r:id="rId37"/>
    <p:sldId id="378" r:id="rId38"/>
    <p:sldId id="448" r:id="rId39"/>
    <p:sldId id="312" r:id="rId40"/>
    <p:sldId id="449" r:id="rId41"/>
    <p:sldId id="385" r:id="rId42"/>
    <p:sldId id="450" r:id="rId43"/>
    <p:sldId id="384" r:id="rId44"/>
    <p:sldId id="451" r:id="rId45"/>
    <p:sldId id="383" r:id="rId46"/>
    <p:sldId id="452" r:id="rId47"/>
    <p:sldId id="382" r:id="rId48"/>
    <p:sldId id="453" r:id="rId49"/>
    <p:sldId id="318" r:id="rId50"/>
    <p:sldId id="454" r:id="rId51"/>
    <p:sldId id="388" r:id="rId52"/>
    <p:sldId id="455" r:id="rId53"/>
    <p:sldId id="387" r:id="rId54"/>
    <p:sldId id="456" r:id="rId55"/>
    <p:sldId id="386" r:id="rId56"/>
    <p:sldId id="457" r:id="rId57"/>
    <p:sldId id="389" r:id="rId58"/>
    <p:sldId id="458" r:id="rId59"/>
    <p:sldId id="320" r:id="rId60"/>
    <p:sldId id="459" r:id="rId61"/>
    <p:sldId id="393" r:id="rId62"/>
    <p:sldId id="460" r:id="rId63"/>
    <p:sldId id="392" r:id="rId64"/>
    <p:sldId id="461" r:id="rId65"/>
    <p:sldId id="391" r:id="rId66"/>
    <p:sldId id="462" r:id="rId67"/>
    <p:sldId id="390" r:id="rId68"/>
    <p:sldId id="463" r:id="rId69"/>
    <p:sldId id="329" r:id="rId70"/>
    <p:sldId id="330" r:id="rId71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</p:showPr>
  <p:clrMru>
    <a:srgbClr val="FFFF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 autoAdjust="0"/>
    <p:restoredTop sz="94660"/>
  </p:normalViewPr>
  <p:slideViewPr>
    <p:cSldViewPr>
      <p:cViewPr varScale="1">
        <p:scale>
          <a:sx n="60" d="100"/>
          <a:sy n="60" d="100"/>
        </p:scale>
        <p:origin x="-84" y="-28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50" d="100"/>
        <a:sy n="50" d="100"/>
      </p:scale>
      <p:origin x="0" y="1242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presProps" Target="pres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DC2031-34B3-40C6-BC58-1AC4E66FB9A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9B40CA2-785C-4E5C-8C0F-C21E118241D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93CCB1-C4E1-482F-8D7D-A0A558A6446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54BD963-1823-4D04-9113-CDC4FBEF72A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5E8CB34-ADFA-46F8-8268-9DCCFEFAB76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00D6BAD-8AAA-463B-880D-E89047900E6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9BBA6A0-82D5-4F57-9768-244FCF542AF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03C184A-F62E-46E4-8969-F29AAEB7C17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FF12A9F-3325-4CEB-A892-E2A5BA97585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35E0CDB-D1E0-4603-B915-875ACA7F369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15BDEEA-A173-4EAA-8157-E57C4F743F7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90016131-426A-4B37-A656-99629D673021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audio" Target="../media/audio3.wav"/><Relationship Id="rId7" Type="http://schemas.openxmlformats.org/officeDocument/2006/relationships/image" Target="../media/image3.png"/><Relationship Id="rId2" Type="http://schemas.openxmlformats.org/officeDocument/2006/relationships/audio" Target="../media/audio2.wav"/><Relationship Id="rId1" Type="http://schemas.openxmlformats.org/officeDocument/2006/relationships/audio" Target="../media/audio1.wav"/><Relationship Id="rId6" Type="http://schemas.openxmlformats.org/officeDocument/2006/relationships/image" Target="../media/image2.png"/><Relationship Id="rId5" Type="http://schemas.openxmlformats.org/officeDocument/2006/relationships/slideLayout" Target="../slideLayouts/slideLayout7.xml"/><Relationship Id="rId4" Type="http://schemas.openxmlformats.org/officeDocument/2006/relationships/audio" Target="file:///\\UDFS01\SSSTAFF\jsundlin\UD_2009_FOLDER\TEMPLATES\REVIEW_GAMES\Jeopardy_Think_Music.mp3" TargetMode="Externa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audio" Target="../media/audio5.wav"/><Relationship Id="rId2" Type="http://schemas.openxmlformats.org/officeDocument/2006/relationships/slide" Target="slide8.xml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6.wav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" Target="slide8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audio" Target="../media/audio5.wav"/><Relationship Id="rId2" Type="http://schemas.openxmlformats.org/officeDocument/2006/relationships/slide" Target="slide8.xml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6.wav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" Target="slide8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audio" Target="../media/audio5.wav"/><Relationship Id="rId2" Type="http://schemas.openxmlformats.org/officeDocument/2006/relationships/slide" Target="slide8.xml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6.wav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" Target="slide8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audio" Target="../media/audio5.wav"/><Relationship Id="rId2" Type="http://schemas.openxmlformats.org/officeDocument/2006/relationships/slide" Target="slide8.xml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6.wav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" Target="slide8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audio" Target="../media/audio5.wav"/><Relationship Id="rId2" Type="http://schemas.openxmlformats.org/officeDocument/2006/relationships/slide" Target="slide8.xml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6.wav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" Target="slide8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4.wav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audio" Target="../media/audio5.wav"/><Relationship Id="rId2" Type="http://schemas.openxmlformats.org/officeDocument/2006/relationships/slide" Target="slide8.xml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6.wav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" Target="slide8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audio" Target="../media/audio5.wav"/><Relationship Id="rId2" Type="http://schemas.openxmlformats.org/officeDocument/2006/relationships/slide" Target="slide8.xml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6.wav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" Target="slide8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audio" Target="../media/audio5.wav"/><Relationship Id="rId2" Type="http://schemas.openxmlformats.org/officeDocument/2006/relationships/slide" Target="slide8.xml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6.wav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slide" Target="slide8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audio" Target="../media/audio5.wav"/><Relationship Id="rId2" Type="http://schemas.openxmlformats.org/officeDocument/2006/relationships/slide" Target="slide8.xml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6.wav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slide" Target="slide8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audio" Target="../media/audio5.wav"/><Relationship Id="rId2" Type="http://schemas.openxmlformats.org/officeDocument/2006/relationships/slide" Target="slide8.xml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6.wav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slide" Target="slide8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audio" Target="../media/audio5.wav"/><Relationship Id="rId2" Type="http://schemas.openxmlformats.org/officeDocument/2006/relationships/slide" Target="slide8.xml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6.wav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slide" Target="slide8.xml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audio" Target="../media/audio5.wav"/><Relationship Id="rId2" Type="http://schemas.openxmlformats.org/officeDocument/2006/relationships/slide" Target="slide8.xml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6.wav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slide" Target="slide8.xml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audio" Target="../media/audio5.wav"/><Relationship Id="rId2" Type="http://schemas.openxmlformats.org/officeDocument/2006/relationships/slide" Target="slide8.xml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6.wav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slide" Target="slide8.xml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audio" Target="../media/audio5.wav"/><Relationship Id="rId2" Type="http://schemas.openxmlformats.org/officeDocument/2006/relationships/slide" Target="slide8.xml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6.wav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slide" Target="slide8.xml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audio" Target="../media/audio5.wav"/><Relationship Id="rId2" Type="http://schemas.openxmlformats.org/officeDocument/2006/relationships/slide" Target="slide8.xml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6.wav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slide" Target="slide8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audio" Target="../media/audio5.wav"/><Relationship Id="rId2" Type="http://schemas.openxmlformats.org/officeDocument/2006/relationships/slide" Target="slide8.xml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6.wav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slide" Target="slide8.xml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audio" Target="../media/audio5.wav"/><Relationship Id="rId2" Type="http://schemas.openxmlformats.org/officeDocument/2006/relationships/slide" Target="slide8.xml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6.wav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slide" Target="slide8.xml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audio" Target="../media/audio5.wav"/><Relationship Id="rId2" Type="http://schemas.openxmlformats.org/officeDocument/2006/relationships/slide" Target="slide8.xml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6.wav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slide" Target="slide8.xml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audio" Target="../media/audio5.wav"/><Relationship Id="rId2" Type="http://schemas.openxmlformats.org/officeDocument/2006/relationships/slide" Target="slide8.xml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6.wav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slide" Target="slide8.xml"/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audio" Target="../media/audio5.wav"/><Relationship Id="rId2" Type="http://schemas.openxmlformats.org/officeDocument/2006/relationships/slide" Target="slide8.xml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6.wav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slide" Target="slide8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audio" Target="../media/audio5.wav"/><Relationship Id="rId2" Type="http://schemas.openxmlformats.org/officeDocument/2006/relationships/slide" Target="slide8.xml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6.wav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slide" Target="slide8.xml"/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audio" Target="../media/audio5.wav"/><Relationship Id="rId2" Type="http://schemas.openxmlformats.org/officeDocument/2006/relationships/slide" Target="slide8.xml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6.wav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slide" Target="slide8.xml"/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audio" Target="../media/audio5.wav"/><Relationship Id="rId2" Type="http://schemas.openxmlformats.org/officeDocument/2006/relationships/slide" Target="slide8.xml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6.wav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slide" Target="slide8.xml"/><Relationship Id="rId1" Type="http://schemas.openxmlformats.org/officeDocument/2006/relationships/slideLayout" Target="../slideLayouts/slideLayout7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audio" Target="../media/audio5.wav"/><Relationship Id="rId2" Type="http://schemas.openxmlformats.org/officeDocument/2006/relationships/slide" Target="slide8.xml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6.wav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slide" Target="slide8.xml"/><Relationship Id="rId1" Type="http://schemas.openxmlformats.org/officeDocument/2006/relationships/slideLayout" Target="../slideLayouts/slideLayout7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audio" Target="../media/audio5.wav"/><Relationship Id="rId2" Type="http://schemas.openxmlformats.org/officeDocument/2006/relationships/slide" Target="slide8.xml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6.wav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slide" Target="slide8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audio" Target="../media/audio5.wav"/><Relationship Id="rId2" Type="http://schemas.openxmlformats.org/officeDocument/2006/relationships/slide" Target="slide8.xml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6.wav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slide" Target="slide8.xml"/><Relationship Id="rId1" Type="http://schemas.openxmlformats.org/officeDocument/2006/relationships/slideLayout" Target="../slideLayouts/slideLayout7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audio" Target="../media/audio5.wav"/><Relationship Id="rId2" Type="http://schemas.openxmlformats.org/officeDocument/2006/relationships/slide" Target="slide8.xml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6.wav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slide" Target="slide8.xml"/><Relationship Id="rId1" Type="http://schemas.openxmlformats.org/officeDocument/2006/relationships/slideLayout" Target="../slideLayouts/slideLayout7.xm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audio" Target="../media/audio5.wav"/><Relationship Id="rId2" Type="http://schemas.openxmlformats.org/officeDocument/2006/relationships/slide" Target="slide8.xml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6.wav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slide" Target="slide8.xml"/><Relationship Id="rId1" Type="http://schemas.openxmlformats.org/officeDocument/2006/relationships/slideLayout" Target="../slideLayouts/slideLayout7.xml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audio" Target="../media/audio5.wav"/><Relationship Id="rId2" Type="http://schemas.openxmlformats.org/officeDocument/2006/relationships/slide" Target="slide8.xml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6.wav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slide" Target="slide8.xml"/><Relationship Id="rId1" Type="http://schemas.openxmlformats.org/officeDocument/2006/relationships/slideLayout" Target="../slideLayouts/slideLayout7.xml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audio" Target="../media/audio5.wav"/><Relationship Id="rId2" Type="http://schemas.openxmlformats.org/officeDocument/2006/relationships/slide" Target="slide8.xml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6.wav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\\udhs-fs\staff\jspangen\UD_2008_FOLDER\TEMPLATES\Jeopardy_Think_Music.mp3" TargetMode="Externa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7.wav"/><Relationship Id="rId4" Type="http://schemas.openxmlformats.org/officeDocument/2006/relationships/audio" Target="../media/audio5.wav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slide" Target="slide17.xml"/><Relationship Id="rId13" Type="http://schemas.openxmlformats.org/officeDocument/2006/relationships/slide" Target="slide27.xml"/><Relationship Id="rId18" Type="http://schemas.openxmlformats.org/officeDocument/2006/relationships/slide" Target="slide37.xml"/><Relationship Id="rId26" Type="http://schemas.openxmlformats.org/officeDocument/2006/relationships/slide" Target="slide53.xml"/><Relationship Id="rId3" Type="http://schemas.openxmlformats.org/officeDocument/2006/relationships/image" Target="../media/image5.png"/><Relationship Id="rId21" Type="http://schemas.openxmlformats.org/officeDocument/2006/relationships/slide" Target="slide43.xml"/><Relationship Id="rId34" Type="http://schemas.openxmlformats.org/officeDocument/2006/relationships/slide" Target="slide69.xml"/><Relationship Id="rId7" Type="http://schemas.openxmlformats.org/officeDocument/2006/relationships/slide" Target="slide15.xml"/><Relationship Id="rId12" Type="http://schemas.openxmlformats.org/officeDocument/2006/relationships/slide" Target="slide25.xml"/><Relationship Id="rId17" Type="http://schemas.openxmlformats.org/officeDocument/2006/relationships/slide" Target="slide35.xml"/><Relationship Id="rId25" Type="http://schemas.openxmlformats.org/officeDocument/2006/relationships/slide" Target="slide51.xml"/><Relationship Id="rId33" Type="http://schemas.openxmlformats.org/officeDocument/2006/relationships/slide" Target="slide67.xml"/><Relationship Id="rId2" Type="http://schemas.openxmlformats.org/officeDocument/2006/relationships/slideLayout" Target="../slideLayouts/slideLayout7.xml"/><Relationship Id="rId16" Type="http://schemas.openxmlformats.org/officeDocument/2006/relationships/slide" Target="slide33.xml"/><Relationship Id="rId20" Type="http://schemas.openxmlformats.org/officeDocument/2006/relationships/slide" Target="slide41.xml"/><Relationship Id="rId29" Type="http://schemas.openxmlformats.org/officeDocument/2006/relationships/slide" Target="slide59.xml"/><Relationship Id="rId1" Type="http://schemas.openxmlformats.org/officeDocument/2006/relationships/themeOverride" Target="../theme/themeOverride1.xml"/><Relationship Id="rId6" Type="http://schemas.openxmlformats.org/officeDocument/2006/relationships/slide" Target="slide13.xml"/><Relationship Id="rId11" Type="http://schemas.openxmlformats.org/officeDocument/2006/relationships/slide" Target="slide23.xml"/><Relationship Id="rId24" Type="http://schemas.openxmlformats.org/officeDocument/2006/relationships/slide" Target="slide49.xml"/><Relationship Id="rId32" Type="http://schemas.openxmlformats.org/officeDocument/2006/relationships/slide" Target="slide65.xml"/><Relationship Id="rId5" Type="http://schemas.openxmlformats.org/officeDocument/2006/relationships/slide" Target="slide11.xml"/><Relationship Id="rId15" Type="http://schemas.openxmlformats.org/officeDocument/2006/relationships/slide" Target="slide31.xml"/><Relationship Id="rId23" Type="http://schemas.openxmlformats.org/officeDocument/2006/relationships/slide" Target="slide47.xml"/><Relationship Id="rId28" Type="http://schemas.openxmlformats.org/officeDocument/2006/relationships/slide" Target="slide57.xml"/><Relationship Id="rId10" Type="http://schemas.openxmlformats.org/officeDocument/2006/relationships/slide" Target="slide21.xml"/><Relationship Id="rId19" Type="http://schemas.openxmlformats.org/officeDocument/2006/relationships/slide" Target="slide39.xml"/><Relationship Id="rId31" Type="http://schemas.openxmlformats.org/officeDocument/2006/relationships/slide" Target="slide63.xml"/><Relationship Id="rId4" Type="http://schemas.openxmlformats.org/officeDocument/2006/relationships/slide" Target="slide9.xml"/><Relationship Id="rId9" Type="http://schemas.openxmlformats.org/officeDocument/2006/relationships/slide" Target="slide19.xml"/><Relationship Id="rId14" Type="http://schemas.openxmlformats.org/officeDocument/2006/relationships/slide" Target="slide29.xml"/><Relationship Id="rId22" Type="http://schemas.openxmlformats.org/officeDocument/2006/relationships/slide" Target="slide45.xml"/><Relationship Id="rId27" Type="http://schemas.openxmlformats.org/officeDocument/2006/relationships/slide" Target="slide55.xml"/><Relationship Id="rId30" Type="http://schemas.openxmlformats.org/officeDocument/2006/relationships/slide" Target="slide6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" Target="slide8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6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5" name="Picture 7"/>
          <p:cNvPicPr>
            <a:picLocks noRot="1" noChangeAspect="1" noChangeArrowheads="1"/>
          </p:cNvPicPr>
          <p:nvPr>
            <a:wavAudioFile r:embed="rId1" name="WELCOME.WAV"/>
          </p:nvPr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8991600" y="6705600"/>
            <a:ext cx="152400" cy="152400"/>
          </a:xfrm>
          <a:prstGeom prst="rect">
            <a:avLst/>
          </a:prstGeom>
          <a:noFill/>
        </p:spPr>
      </p:pic>
      <p:pic>
        <p:nvPicPr>
          <p:cNvPr id="2057" name="Picture 9">
            <a:hlinkClick r:id="" action="ppaction://media"/>
          </p:cNvPr>
          <p:cNvPicPr>
            <a:picLocks noRot="1" noChangeAspect="1" noChangeArrowheads="1"/>
          </p:cNvPicPr>
          <p:nvPr>
            <a:wavAudioFile r:embed="rId2" name="RNDONE.WAV"/>
          </p:nvPr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8991600" y="6705600"/>
            <a:ext cx="152400" cy="152400"/>
          </a:xfrm>
          <a:prstGeom prst="rect">
            <a:avLst/>
          </a:prstGeom>
          <a:noFill/>
        </p:spPr>
      </p:pic>
      <p:pic>
        <p:nvPicPr>
          <p:cNvPr id="2058" name="Picture 10">
            <a:hlinkClick r:id="" action="ppaction://media"/>
          </p:cNvPr>
          <p:cNvPicPr>
            <a:picLocks noRot="1" noChangeAspect="1" noChangeArrowheads="1"/>
          </p:cNvPicPr>
          <p:nvPr>
            <a:wavAudioFile r:embed="rId3" name="FADEAPPL.WAV"/>
          </p:nvPr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0" y="6629400"/>
            <a:ext cx="228600" cy="228600"/>
          </a:xfrm>
          <a:prstGeom prst="rect">
            <a:avLst/>
          </a:prstGeom>
          <a:noFill/>
        </p:spPr>
      </p:pic>
      <p:pic>
        <p:nvPicPr>
          <p:cNvPr id="2060" name="Jeopardy_Think_Music.mp3">
            <a:hlinkClick r:id="" action="ppaction://media"/>
          </p:cNvPr>
          <p:cNvPicPr>
            <a:picLocks noRot="1" noChangeAspect="1" noChangeArrowheads="1"/>
          </p:cNvPicPr>
          <p:nvPr>
            <a:audioFile r:link="rId4"/>
          </p:nvPr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0" y="0"/>
            <a:ext cx="228600" cy="228600"/>
          </a:xfrm>
          <a:prstGeom prst="rect">
            <a:avLst/>
          </a:prstGeom>
          <a:noFill/>
        </p:spPr>
      </p:pic>
    </p:spTree>
  </p:cSld>
  <p:clrMapOvr>
    <a:masterClrMapping/>
  </p:clrMapOvr>
  <p:transition advTm="6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1373" fill="hold"/>
                                        <p:tgtEl>
                                          <p:spTgt spid="206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31373"/>
                            </p:stCondLst>
                            <p:childTnLst>
                              <p:par>
                                <p:cTn id="8" presetID="1" presetClass="mediacall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1469" fill="hold"/>
                                        <p:tgtEl>
                                          <p:spTgt spid="205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3842"/>
                            </p:stCondLst>
                            <p:childTnLst>
                              <p:par>
                                <p:cTn id="11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4671" fill="hold"/>
                                        <p:tgtEl>
                                          <p:spTgt spid="205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8513"/>
                            </p:stCondLst>
                            <p:childTnLst>
                              <p:par>
                                <p:cTn id="14" presetID="1" presetClass="mediacall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cmd type="call" cmd="playFrom(0.0)">
                                      <p:cBhvr>
                                        <p:cTn id="15" dur="950" fill="hold"/>
                                        <p:tgtEl>
                                          <p:spTgt spid="205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055"/>
                </p:tgtEl>
              </p:cMediaNode>
            </p:audio>
            <p:audio>
              <p:cMediaNode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058"/>
                </p:tgtEl>
              </p:cMediaNode>
            </p:audio>
            <p:audio>
              <p:cMediaNode>
                <p:cTn id="1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057"/>
                </p:tgtEl>
              </p:cMediaNode>
            </p:audio>
            <p:audio>
              <p:cMediaNode>
                <p:cTn id="1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060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WordArt 2">
            <a:hlinkClick r:id="rId2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1524000" y="2057400"/>
            <a:ext cx="5943600" cy="2438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Marketing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Mix</a:t>
            </a:r>
          </a:p>
        </p:txBody>
      </p:sp>
      <p:sp>
        <p:nvSpPr>
          <p:cNvPr id="43011" name="AutoShape 3">
            <a:hlinkClick r:id="rId2" action="ppaction://hlinksldjump" highlightClick="1">
              <a:snd r:embed="rId3" name="applause.wav"/>
            </a:hlinkClick>
          </p:cNvPr>
          <p:cNvSpPr>
            <a:spLocks noChangeArrowheads="1"/>
          </p:cNvSpPr>
          <p:nvPr/>
        </p:nvSpPr>
        <p:spPr bwMode="auto">
          <a:xfrm>
            <a:off x="685800" y="5486400"/>
            <a:ext cx="1219200" cy="838200"/>
          </a:xfrm>
          <a:prstGeom prst="actionButtonBlank">
            <a:avLst/>
          </a:prstGeom>
          <a:solidFill>
            <a:srgbClr val="3366FF">
              <a:alpha val="5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3014" name="AutoShape 6">
            <a:hlinkClick r:id="rId2" action="ppaction://hlinksldjump" highlightClick="1">
              <a:snd r:embed="rId4" name="buzzerheavy.wav"/>
            </a:hlinkClick>
          </p:cNvPr>
          <p:cNvSpPr>
            <a:spLocks noChangeArrowheads="1"/>
          </p:cNvSpPr>
          <p:nvPr/>
        </p:nvSpPr>
        <p:spPr bwMode="auto">
          <a:xfrm>
            <a:off x="7315200" y="5486400"/>
            <a:ext cx="1219200" cy="838200"/>
          </a:xfrm>
          <a:prstGeom prst="actionButtonBlank">
            <a:avLst/>
          </a:prstGeom>
          <a:solidFill>
            <a:srgbClr val="3366FF">
              <a:alpha val="5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418" name="WordArt 2">
            <a:hlinkClick r:id="rId2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990600" y="2057400"/>
            <a:ext cx="7315200" cy="3048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Locations and methods 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used to make products 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available to customers 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442" name="WordArt 2">
            <a:hlinkClick r:id="rId2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1524000" y="2667000"/>
            <a:ext cx="6248400" cy="1905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Distribution</a:t>
            </a:r>
          </a:p>
        </p:txBody>
      </p:sp>
      <p:sp>
        <p:nvSpPr>
          <p:cNvPr id="189445" name="AutoShape 5">
            <a:hlinkClick r:id="rId2" action="ppaction://hlinksldjump" highlightClick="1">
              <a:snd r:embed="rId3" name="applause.wav"/>
            </a:hlinkClick>
          </p:cNvPr>
          <p:cNvSpPr>
            <a:spLocks noChangeArrowheads="1"/>
          </p:cNvSpPr>
          <p:nvPr/>
        </p:nvSpPr>
        <p:spPr bwMode="auto">
          <a:xfrm>
            <a:off x="685800" y="5486400"/>
            <a:ext cx="1219200" cy="838200"/>
          </a:xfrm>
          <a:prstGeom prst="actionButtonBlank">
            <a:avLst/>
          </a:prstGeom>
          <a:solidFill>
            <a:srgbClr val="3366FF">
              <a:alpha val="5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89446" name="AutoShape 6">
            <a:hlinkClick r:id="rId2" action="ppaction://hlinksldjump" highlightClick="1">
              <a:snd r:embed="rId4" name="buzzerheavy.wav"/>
            </a:hlinkClick>
          </p:cNvPr>
          <p:cNvSpPr>
            <a:spLocks noChangeArrowheads="1"/>
          </p:cNvSpPr>
          <p:nvPr/>
        </p:nvSpPr>
        <p:spPr bwMode="auto">
          <a:xfrm>
            <a:off x="7315200" y="5486400"/>
            <a:ext cx="1219200" cy="838200"/>
          </a:xfrm>
          <a:prstGeom prst="actionButtonBlank">
            <a:avLst/>
          </a:prstGeom>
          <a:solidFill>
            <a:srgbClr val="3366FF">
              <a:alpha val="5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514" name="WordArt 2">
            <a:hlinkClick r:id="rId2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838200" y="1524000"/>
            <a:ext cx="7543800" cy="3962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Using advertising to distribute 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info about products, services, images, 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and ideas to achieve a desired outcome 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538" name="WordArt 2">
            <a:hlinkClick r:id="rId2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1524000" y="2362200"/>
            <a:ext cx="5943600" cy="2133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Promotion</a:t>
            </a:r>
          </a:p>
        </p:txBody>
      </p:sp>
      <p:sp>
        <p:nvSpPr>
          <p:cNvPr id="193541" name="AutoShape 5">
            <a:hlinkClick r:id="rId2" action="ppaction://hlinksldjump" highlightClick="1">
              <a:snd r:embed="rId3" name="applause.wav"/>
            </a:hlinkClick>
          </p:cNvPr>
          <p:cNvSpPr>
            <a:spLocks noChangeArrowheads="1"/>
          </p:cNvSpPr>
          <p:nvPr/>
        </p:nvSpPr>
        <p:spPr bwMode="auto">
          <a:xfrm>
            <a:off x="685800" y="5486400"/>
            <a:ext cx="1219200" cy="838200"/>
          </a:xfrm>
          <a:prstGeom prst="actionButtonBlank">
            <a:avLst/>
          </a:prstGeom>
          <a:solidFill>
            <a:srgbClr val="3366FF">
              <a:alpha val="5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93542" name="AutoShape 6">
            <a:hlinkClick r:id="rId2" action="ppaction://hlinksldjump" highlightClick="1">
              <a:snd r:embed="rId4" name="buzzerheavy.wav"/>
            </a:hlinkClick>
          </p:cNvPr>
          <p:cNvSpPr>
            <a:spLocks noChangeArrowheads="1"/>
          </p:cNvSpPr>
          <p:nvPr/>
        </p:nvSpPr>
        <p:spPr bwMode="auto">
          <a:xfrm>
            <a:off x="7315200" y="5486400"/>
            <a:ext cx="1219200" cy="838200"/>
          </a:xfrm>
          <a:prstGeom prst="actionButtonBlank">
            <a:avLst/>
          </a:prstGeom>
          <a:solidFill>
            <a:srgbClr val="3366FF">
              <a:alpha val="5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62" name="WordArt 2">
            <a:hlinkClick r:id="rId2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914400" y="1676400"/>
            <a:ext cx="7315200" cy="3810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# of times per ad, game, or show 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that a product or service is associated 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with an athlete, team, or entertainer 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586" name="WordArt 2">
            <a:hlinkClick r:id="rId2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1524000" y="2057400"/>
            <a:ext cx="5943600" cy="2362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Gross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Impression</a:t>
            </a:r>
          </a:p>
        </p:txBody>
      </p:sp>
      <p:sp>
        <p:nvSpPr>
          <p:cNvPr id="195589" name="AutoShape 5">
            <a:hlinkClick r:id="rId2" action="ppaction://hlinksldjump" highlightClick="1">
              <a:snd r:embed="rId3" name="applause.wav"/>
            </a:hlinkClick>
          </p:cNvPr>
          <p:cNvSpPr>
            <a:spLocks noChangeArrowheads="1"/>
          </p:cNvSpPr>
          <p:nvPr/>
        </p:nvSpPr>
        <p:spPr bwMode="auto">
          <a:xfrm>
            <a:off x="685800" y="5486400"/>
            <a:ext cx="1219200" cy="838200"/>
          </a:xfrm>
          <a:prstGeom prst="actionButtonBlank">
            <a:avLst/>
          </a:prstGeom>
          <a:solidFill>
            <a:srgbClr val="3366FF">
              <a:alpha val="5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95590" name="AutoShape 6">
            <a:hlinkClick r:id="rId2" action="ppaction://hlinksldjump" highlightClick="1">
              <a:snd r:embed="rId4" name="buzzerheavy.wav"/>
            </a:hlinkClick>
          </p:cNvPr>
          <p:cNvSpPr>
            <a:spLocks noChangeArrowheads="1"/>
          </p:cNvSpPr>
          <p:nvPr/>
        </p:nvSpPr>
        <p:spPr bwMode="auto">
          <a:xfrm>
            <a:off x="7315200" y="5486400"/>
            <a:ext cx="1219200" cy="838200"/>
          </a:xfrm>
          <a:prstGeom prst="actionButtonBlank">
            <a:avLst/>
          </a:prstGeom>
          <a:solidFill>
            <a:srgbClr val="3366FF">
              <a:alpha val="5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610" name="WordArt 2">
            <a:hlinkClick r:id="rId2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838200" y="1219200"/>
            <a:ext cx="7543800" cy="4876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Gathering and using info 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about customers to improve 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business decision making 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634" name="WordArt 2">
            <a:hlinkClick r:id="rId2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1524000" y="1600200"/>
            <a:ext cx="5943600" cy="3429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Market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Information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Management</a:t>
            </a:r>
          </a:p>
        </p:txBody>
      </p:sp>
      <p:sp>
        <p:nvSpPr>
          <p:cNvPr id="197637" name="AutoShape 5">
            <a:hlinkClick r:id="rId2" action="ppaction://hlinksldjump" highlightClick="1">
              <a:snd r:embed="rId3" name="applause.wav"/>
            </a:hlinkClick>
          </p:cNvPr>
          <p:cNvSpPr>
            <a:spLocks noChangeArrowheads="1"/>
          </p:cNvSpPr>
          <p:nvPr/>
        </p:nvSpPr>
        <p:spPr bwMode="auto">
          <a:xfrm>
            <a:off x="685800" y="5486400"/>
            <a:ext cx="1219200" cy="838200"/>
          </a:xfrm>
          <a:prstGeom prst="actionButtonBlank">
            <a:avLst/>
          </a:prstGeom>
          <a:solidFill>
            <a:srgbClr val="3366FF">
              <a:alpha val="5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97638" name="AutoShape 6">
            <a:hlinkClick r:id="rId2" action="ppaction://hlinksldjump" highlightClick="1">
              <a:snd r:embed="rId4" name="buzzerheavy.wav"/>
            </a:hlinkClick>
          </p:cNvPr>
          <p:cNvSpPr>
            <a:spLocks noChangeArrowheads="1"/>
          </p:cNvSpPr>
          <p:nvPr/>
        </p:nvSpPr>
        <p:spPr bwMode="auto">
          <a:xfrm>
            <a:off x="7315200" y="5486400"/>
            <a:ext cx="1219200" cy="838200"/>
          </a:xfrm>
          <a:prstGeom prst="actionButtonBlank">
            <a:avLst/>
          </a:prstGeom>
          <a:solidFill>
            <a:srgbClr val="3366FF">
              <a:alpha val="5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WordArt 2">
            <a:hlinkClick r:id="rId2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1219200" y="1828800"/>
            <a:ext cx="6781800" cy="3505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Amount that customers 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pay for products 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WordArt 2"/>
          <p:cNvSpPr>
            <a:spLocks noChangeArrowheads="1" noChangeShapeType="1" noTextEdit="1"/>
          </p:cNvSpPr>
          <p:nvPr/>
        </p:nvSpPr>
        <p:spPr bwMode="auto">
          <a:xfrm>
            <a:off x="1143000" y="2209800"/>
            <a:ext cx="6858000" cy="2590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Basics</a:t>
            </a:r>
          </a:p>
        </p:txBody>
      </p:sp>
      <p:pic>
        <p:nvPicPr>
          <p:cNvPr id="4099" name="Picture 3">
            <a:hlinkClick r:id="" action="ppaction://media"/>
          </p:cNvPr>
          <p:cNvPicPr>
            <a:picLocks noRot="1" noChangeAspect="1" noChangeArrowheads="1"/>
          </p:cNvPicPr>
          <p:nvPr>
            <a:wavAudioFile r:embed="rId1" name="WILLAPIR.WAV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067800" y="6781800"/>
            <a:ext cx="76200" cy="76200"/>
          </a:xfrm>
          <a:prstGeom prst="rect">
            <a:avLst/>
          </a:prstGeom>
          <a:noFill/>
        </p:spPr>
      </p:pic>
    </p:spTree>
  </p:cSld>
  <p:clrMapOvr>
    <a:masterClrMapping/>
  </p:clrMapOvr>
  <p:transition advTm="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1" presetClass="mediacall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2867" fill="hold"/>
                                        <p:tgtEl>
                                          <p:spTgt spid="409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099"/>
                </p:tgtEl>
              </p:cMediaNode>
            </p:audio>
          </p:childTnLst>
        </p:cTn>
      </p:par>
    </p:tnLst>
    <p:bldLst>
      <p:bldP spid="4098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402" name="WordArt 2">
            <a:hlinkClick r:id="rId2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1752600" y="2895600"/>
            <a:ext cx="5486400" cy="1371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Price</a:t>
            </a:r>
          </a:p>
        </p:txBody>
      </p:sp>
      <p:sp>
        <p:nvSpPr>
          <p:cNvPr id="230405" name="AutoShape 5">
            <a:hlinkClick r:id="rId2" action="ppaction://hlinksldjump" highlightClick="1">
              <a:snd r:embed="rId3" name="applause.wav"/>
            </a:hlinkClick>
          </p:cNvPr>
          <p:cNvSpPr>
            <a:spLocks noChangeArrowheads="1"/>
          </p:cNvSpPr>
          <p:nvPr/>
        </p:nvSpPr>
        <p:spPr bwMode="auto">
          <a:xfrm>
            <a:off x="685800" y="5486400"/>
            <a:ext cx="1219200" cy="838200"/>
          </a:xfrm>
          <a:prstGeom prst="actionButtonBlank">
            <a:avLst/>
          </a:prstGeom>
          <a:solidFill>
            <a:srgbClr val="3366FF">
              <a:alpha val="5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30406" name="AutoShape 6">
            <a:hlinkClick r:id="rId2" action="ppaction://hlinksldjump" highlightClick="1">
              <a:snd r:embed="rId4" name="buzzerheavy.wav"/>
            </a:hlinkClick>
          </p:cNvPr>
          <p:cNvSpPr>
            <a:spLocks noChangeArrowheads="1"/>
          </p:cNvSpPr>
          <p:nvPr/>
        </p:nvSpPr>
        <p:spPr bwMode="auto">
          <a:xfrm>
            <a:off x="7315200" y="5486400"/>
            <a:ext cx="1219200" cy="838200"/>
          </a:xfrm>
          <a:prstGeom prst="actionButtonBlank">
            <a:avLst/>
          </a:prstGeom>
          <a:solidFill>
            <a:srgbClr val="3366FF">
              <a:alpha val="5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0" name="WordArt 2">
            <a:hlinkClick r:id="rId2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762000" y="1066800"/>
            <a:ext cx="7696200" cy="5105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Characteristics of a group, 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such as age range, marital status, 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gender, ethnic background, income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 level, and education level 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426" name="WordArt 2">
            <a:hlinkClick r:id="rId2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1905000" y="2590800"/>
            <a:ext cx="5257800" cy="1828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Demographics</a:t>
            </a:r>
          </a:p>
        </p:txBody>
      </p:sp>
      <p:sp>
        <p:nvSpPr>
          <p:cNvPr id="231429" name="AutoShape 5">
            <a:hlinkClick r:id="rId2" action="ppaction://hlinksldjump" highlightClick="1">
              <a:snd r:embed="rId3" name="applause.wav"/>
            </a:hlinkClick>
          </p:cNvPr>
          <p:cNvSpPr>
            <a:spLocks noChangeArrowheads="1"/>
          </p:cNvSpPr>
          <p:nvPr/>
        </p:nvSpPr>
        <p:spPr bwMode="auto">
          <a:xfrm>
            <a:off x="685800" y="5486400"/>
            <a:ext cx="1219200" cy="838200"/>
          </a:xfrm>
          <a:prstGeom prst="actionButtonBlank">
            <a:avLst/>
          </a:prstGeom>
          <a:solidFill>
            <a:srgbClr val="3366FF">
              <a:alpha val="5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31430" name="AutoShape 6">
            <a:hlinkClick r:id="rId2" action="ppaction://hlinksldjump" highlightClick="1">
              <a:snd r:embed="rId4" name="buzzerheavy.wav"/>
            </a:hlinkClick>
          </p:cNvPr>
          <p:cNvSpPr>
            <a:spLocks noChangeArrowheads="1"/>
          </p:cNvSpPr>
          <p:nvPr/>
        </p:nvSpPr>
        <p:spPr bwMode="auto">
          <a:xfrm>
            <a:off x="7315200" y="5486400"/>
            <a:ext cx="1219200" cy="838200"/>
          </a:xfrm>
          <a:prstGeom prst="actionButtonBlank">
            <a:avLst/>
          </a:prstGeom>
          <a:solidFill>
            <a:srgbClr val="3366FF">
              <a:alpha val="5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4" name="WordArt 2">
            <a:hlinkClick r:id="rId2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1219200" y="1828800"/>
            <a:ext cx="6705600" cy="3505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The number of viewers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the programming attracted 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450" name="WordArt 2">
            <a:hlinkClick r:id="rId2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1752600" y="1828800"/>
            <a:ext cx="5257800" cy="3200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Ratings</a:t>
            </a:r>
          </a:p>
        </p:txBody>
      </p:sp>
      <p:sp>
        <p:nvSpPr>
          <p:cNvPr id="232453" name="AutoShape 5">
            <a:hlinkClick r:id="rId2" action="ppaction://hlinksldjump" highlightClick="1">
              <a:snd r:embed="rId3" name="applause.wav"/>
            </a:hlinkClick>
          </p:cNvPr>
          <p:cNvSpPr>
            <a:spLocks noChangeArrowheads="1"/>
          </p:cNvSpPr>
          <p:nvPr/>
        </p:nvSpPr>
        <p:spPr bwMode="auto">
          <a:xfrm>
            <a:off x="685800" y="5486400"/>
            <a:ext cx="1219200" cy="838200"/>
          </a:xfrm>
          <a:prstGeom prst="actionButtonBlank">
            <a:avLst/>
          </a:prstGeom>
          <a:solidFill>
            <a:srgbClr val="3366FF">
              <a:alpha val="5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32454" name="AutoShape 6">
            <a:hlinkClick r:id="rId2" action="ppaction://hlinksldjump" highlightClick="1">
              <a:snd r:embed="rId4" name="buzzerheavy.wav"/>
            </a:hlinkClick>
          </p:cNvPr>
          <p:cNvSpPr>
            <a:spLocks noChangeArrowheads="1"/>
          </p:cNvSpPr>
          <p:nvPr/>
        </p:nvSpPr>
        <p:spPr bwMode="auto">
          <a:xfrm>
            <a:off x="7315200" y="5486400"/>
            <a:ext cx="1219200" cy="838200"/>
          </a:xfrm>
          <a:prstGeom prst="actionButtonBlank">
            <a:avLst/>
          </a:prstGeom>
          <a:solidFill>
            <a:srgbClr val="3366FF">
              <a:alpha val="5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82" name="WordArt 6">
            <a:hlinkClick r:id="rId2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1219200" y="1828800"/>
            <a:ext cx="6705600" cy="3505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Amt of $ individuals have 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available to spend after 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necessities are paid for. 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477" name="AutoShape 5">
            <a:hlinkClick r:id="rId2" action="ppaction://hlinksldjump" highlightClick="1">
              <a:snd r:embed="rId3" name="applause.wav"/>
            </a:hlinkClick>
          </p:cNvPr>
          <p:cNvSpPr>
            <a:spLocks noChangeArrowheads="1"/>
          </p:cNvSpPr>
          <p:nvPr/>
        </p:nvSpPr>
        <p:spPr bwMode="auto">
          <a:xfrm>
            <a:off x="685800" y="5486400"/>
            <a:ext cx="1219200" cy="838200"/>
          </a:xfrm>
          <a:prstGeom prst="actionButtonBlank">
            <a:avLst/>
          </a:prstGeom>
          <a:solidFill>
            <a:srgbClr val="3366FF">
              <a:alpha val="5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33478" name="AutoShape 6">
            <a:hlinkClick r:id="rId2" action="ppaction://hlinksldjump" highlightClick="1">
              <a:snd r:embed="rId4" name="buzzerheavy.wav"/>
            </a:hlinkClick>
          </p:cNvPr>
          <p:cNvSpPr>
            <a:spLocks noChangeArrowheads="1"/>
          </p:cNvSpPr>
          <p:nvPr/>
        </p:nvSpPr>
        <p:spPr bwMode="auto">
          <a:xfrm>
            <a:off x="7315200" y="5486400"/>
            <a:ext cx="1219200" cy="838200"/>
          </a:xfrm>
          <a:prstGeom prst="actionButtonBlank">
            <a:avLst/>
          </a:prstGeom>
          <a:solidFill>
            <a:srgbClr val="3366FF">
              <a:alpha val="5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33479" name="WordArt 7">
            <a:hlinkClick r:id="rId2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1752600" y="1828800"/>
            <a:ext cx="5257800" cy="3200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Discretionary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Income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2" name="WordArt 2">
            <a:hlinkClick r:id="rId2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1066800" y="1828800"/>
            <a:ext cx="7315200" cy="3505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Any direct and personal 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communication with customers to 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assess and satisfy their needs 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6658" name="WordArt 2">
            <a:hlinkClick r:id="rId2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1828800" y="2438400"/>
            <a:ext cx="5486400" cy="2514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Selling</a:t>
            </a:r>
          </a:p>
        </p:txBody>
      </p:sp>
      <p:sp>
        <p:nvSpPr>
          <p:cNvPr id="326659" name="AutoShape 3">
            <a:hlinkClick r:id="rId2" action="ppaction://hlinksldjump" highlightClick="1">
              <a:snd r:embed="rId3" name="applause.wav"/>
            </a:hlinkClick>
          </p:cNvPr>
          <p:cNvSpPr>
            <a:spLocks noChangeArrowheads="1"/>
          </p:cNvSpPr>
          <p:nvPr/>
        </p:nvSpPr>
        <p:spPr bwMode="auto">
          <a:xfrm>
            <a:off x="685800" y="5486400"/>
            <a:ext cx="1219200" cy="838200"/>
          </a:xfrm>
          <a:prstGeom prst="actionButtonBlank">
            <a:avLst/>
          </a:prstGeom>
          <a:solidFill>
            <a:srgbClr val="3366FF">
              <a:alpha val="5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26660" name="AutoShape 4">
            <a:hlinkClick r:id="rId2" action="ppaction://hlinksldjump" highlightClick="1">
              <a:snd r:embed="rId4" name="buzzerheavy.wav"/>
            </a:hlinkClick>
          </p:cNvPr>
          <p:cNvSpPr>
            <a:spLocks noChangeArrowheads="1"/>
          </p:cNvSpPr>
          <p:nvPr/>
        </p:nvSpPr>
        <p:spPr bwMode="auto">
          <a:xfrm>
            <a:off x="7315200" y="5486400"/>
            <a:ext cx="1219200" cy="838200"/>
          </a:xfrm>
          <a:prstGeom prst="actionButtonBlank">
            <a:avLst/>
          </a:prstGeom>
          <a:solidFill>
            <a:srgbClr val="3366FF">
              <a:alpha val="5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498" name="WordArt 2">
            <a:hlinkClick r:id="rId2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914400" y="1828800"/>
            <a:ext cx="7543800" cy="3810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Making decisions to use 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resources in ways that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result in the greatest profit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WordArt 2"/>
          <p:cNvSpPr>
            <a:spLocks noChangeArrowheads="1" noChangeShapeType="1" noTextEdit="1"/>
          </p:cNvSpPr>
          <p:nvPr/>
        </p:nvSpPr>
        <p:spPr bwMode="auto">
          <a:xfrm>
            <a:off x="990600" y="1371600"/>
            <a:ext cx="7086600" cy="4191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More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Basics</a:t>
            </a:r>
          </a:p>
        </p:txBody>
      </p:sp>
    </p:spTree>
  </p:cSld>
  <p:clrMapOvr>
    <a:masterClrMapping/>
  </p:clrMapOvr>
  <p:transition advTm="3000"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WordArt 2">
            <a:hlinkClick r:id="rId2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1828800" y="2209800"/>
            <a:ext cx="5715000" cy="2209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Profit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Motive</a:t>
            </a:r>
          </a:p>
        </p:txBody>
      </p:sp>
      <p:sp>
        <p:nvSpPr>
          <p:cNvPr id="54278" name="AutoShape 6">
            <a:hlinkClick r:id="rId2" action="ppaction://hlinksldjump" highlightClick="1">
              <a:snd r:embed="rId3" name="applause.wav"/>
            </a:hlinkClick>
          </p:cNvPr>
          <p:cNvSpPr>
            <a:spLocks noChangeArrowheads="1"/>
          </p:cNvSpPr>
          <p:nvPr/>
        </p:nvSpPr>
        <p:spPr bwMode="auto">
          <a:xfrm>
            <a:off x="685800" y="5486400"/>
            <a:ext cx="1219200" cy="838200"/>
          </a:xfrm>
          <a:prstGeom prst="actionButtonBlank">
            <a:avLst/>
          </a:prstGeom>
          <a:solidFill>
            <a:srgbClr val="3366FF">
              <a:alpha val="5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4279" name="AutoShape 7">
            <a:hlinkClick r:id="rId2" action="ppaction://hlinksldjump" highlightClick="1">
              <a:snd r:embed="rId4" name="buzzerheavy.wav"/>
            </a:hlinkClick>
          </p:cNvPr>
          <p:cNvSpPr>
            <a:spLocks noChangeArrowheads="1"/>
          </p:cNvSpPr>
          <p:nvPr/>
        </p:nvSpPr>
        <p:spPr bwMode="auto">
          <a:xfrm>
            <a:off x="7315200" y="5486400"/>
            <a:ext cx="1219200" cy="838200"/>
          </a:xfrm>
          <a:prstGeom prst="actionButtonBlank">
            <a:avLst/>
          </a:prstGeom>
          <a:solidFill>
            <a:srgbClr val="3366FF">
              <a:alpha val="5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94" name="WordArt 2">
            <a:hlinkClick r:id="rId2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838200" y="1828800"/>
            <a:ext cx="7772400" cy="3657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The amt of satisfaction a 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person receives from the consumption 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of a particular product/service 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22" name="WordArt 2">
            <a:hlinkClick r:id="rId2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1371600" y="1828800"/>
            <a:ext cx="6477000" cy="2590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Economic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Utility</a:t>
            </a:r>
          </a:p>
        </p:txBody>
      </p:sp>
      <p:sp>
        <p:nvSpPr>
          <p:cNvPr id="235525" name="AutoShape 5">
            <a:hlinkClick r:id="rId2" action="ppaction://hlinksldjump" highlightClick="1">
              <a:snd r:embed="rId3" name="applause.wav"/>
            </a:hlinkClick>
          </p:cNvPr>
          <p:cNvSpPr>
            <a:spLocks noChangeArrowheads="1"/>
          </p:cNvSpPr>
          <p:nvPr/>
        </p:nvSpPr>
        <p:spPr bwMode="auto">
          <a:xfrm>
            <a:off x="685800" y="5486400"/>
            <a:ext cx="1219200" cy="838200"/>
          </a:xfrm>
          <a:prstGeom prst="actionButtonBlank">
            <a:avLst/>
          </a:prstGeom>
          <a:solidFill>
            <a:srgbClr val="3366FF">
              <a:alpha val="5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35526" name="AutoShape 6">
            <a:hlinkClick r:id="rId2" action="ppaction://hlinksldjump" highlightClick="1">
              <a:snd r:embed="rId4" name="buzzerheavy.wav"/>
            </a:hlinkClick>
          </p:cNvPr>
          <p:cNvSpPr>
            <a:spLocks noChangeArrowheads="1"/>
          </p:cNvSpPr>
          <p:nvPr/>
        </p:nvSpPr>
        <p:spPr bwMode="auto">
          <a:xfrm>
            <a:off x="7315200" y="5486400"/>
            <a:ext cx="1219200" cy="838200"/>
          </a:xfrm>
          <a:prstGeom prst="actionButtonBlank">
            <a:avLst/>
          </a:prstGeom>
          <a:solidFill>
            <a:srgbClr val="3366FF">
              <a:alpha val="5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0" name="WordArt 2">
            <a:hlinkClick r:id="rId2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914400" y="2362200"/>
            <a:ext cx="7543800" cy="2590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When a physical characteristic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of a product is improved.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546" name="WordArt 2">
            <a:hlinkClick r:id="rId2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1447800" y="2209800"/>
            <a:ext cx="6172200" cy="2667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Form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Utility</a:t>
            </a:r>
          </a:p>
        </p:txBody>
      </p:sp>
      <p:sp>
        <p:nvSpPr>
          <p:cNvPr id="236549" name="AutoShape 5">
            <a:hlinkClick r:id="rId2" action="ppaction://hlinksldjump" highlightClick="1">
              <a:snd r:embed="rId3" name="applause.wav"/>
            </a:hlinkClick>
          </p:cNvPr>
          <p:cNvSpPr>
            <a:spLocks noChangeArrowheads="1"/>
          </p:cNvSpPr>
          <p:nvPr/>
        </p:nvSpPr>
        <p:spPr bwMode="auto">
          <a:xfrm>
            <a:off x="685800" y="5486400"/>
            <a:ext cx="1219200" cy="838200"/>
          </a:xfrm>
          <a:prstGeom prst="actionButtonBlank">
            <a:avLst/>
          </a:prstGeom>
          <a:solidFill>
            <a:srgbClr val="3366FF">
              <a:alpha val="5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36550" name="AutoShape 6">
            <a:hlinkClick r:id="rId2" action="ppaction://hlinksldjump" highlightClick="1">
              <a:snd r:embed="rId4" name="buzzerheavy.wav"/>
            </a:hlinkClick>
          </p:cNvPr>
          <p:cNvSpPr>
            <a:spLocks noChangeArrowheads="1"/>
          </p:cNvSpPr>
          <p:nvPr/>
        </p:nvSpPr>
        <p:spPr bwMode="auto">
          <a:xfrm>
            <a:off x="7315200" y="5486400"/>
            <a:ext cx="1219200" cy="838200"/>
          </a:xfrm>
          <a:prstGeom prst="actionButtonBlank">
            <a:avLst/>
          </a:prstGeom>
          <a:solidFill>
            <a:srgbClr val="3366FF">
              <a:alpha val="5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146" name="WordArt 2">
            <a:hlinkClick r:id="rId2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1066800" y="2133600"/>
            <a:ext cx="7467600" cy="2971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The study of the relationships 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between individual 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consumers and producers 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570" name="WordArt 2">
            <a:hlinkClick r:id="rId2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990600" y="2438400"/>
            <a:ext cx="7467600" cy="1600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Microeconomics</a:t>
            </a:r>
          </a:p>
        </p:txBody>
      </p:sp>
      <p:sp>
        <p:nvSpPr>
          <p:cNvPr id="237573" name="AutoShape 5">
            <a:hlinkClick r:id="rId2" action="ppaction://hlinksldjump" highlightClick="1">
              <a:snd r:embed="rId3" name="applause.wav"/>
            </a:hlinkClick>
          </p:cNvPr>
          <p:cNvSpPr>
            <a:spLocks noChangeArrowheads="1"/>
          </p:cNvSpPr>
          <p:nvPr/>
        </p:nvSpPr>
        <p:spPr bwMode="auto">
          <a:xfrm>
            <a:off x="685800" y="5486400"/>
            <a:ext cx="1219200" cy="838200"/>
          </a:xfrm>
          <a:prstGeom prst="actionButtonBlank">
            <a:avLst/>
          </a:prstGeom>
          <a:solidFill>
            <a:srgbClr val="3366FF">
              <a:alpha val="5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37574" name="AutoShape 6">
            <a:hlinkClick r:id="rId2" action="ppaction://hlinksldjump" highlightClick="1">
              <a:snd r:embed="rId4" name="buzzerheavy.wav"/>
            </a:hlinkClick>
          </p:cNvPr>
          <p:cNvSpPr>
            <a:spLocks noChangeArrowheads="1"/>
          </p:cNvSpPr>
          <p:nvPr/>
        </p:nvSpPr>
        <p:spPr bwMode="auto">
          <a:xfrm>
            <a:off x="7315200" y="5486400"/>
            <a:ext cx="1219200" cy="838200"/>
          </a:xfrm>
          <a:prstGeom prst="actionButtonBlank">
            <a:avLst/>
          </a:prstGeom>
          <a:solidFill>
            <a:srgbClr val="3366FF">
              <a:alpha val="5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22" name="WordArt 2">
            <a:hlinkClick r:id="rId2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1143000" y="1524000"/>
            <a:ext cx="6934200" cy="3962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Results from making the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product or service available 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at an affordable price.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594" name="WordArt 2">
            <a:hlinkClick r:id="rId2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1447800" y="2362200"/>
            <a:ext cx="6248400" cy="2438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Possession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Utility</a:t>
            </a:r>
          </a:p>
        </p:txBody>
      </p:sp>
      <p:sp>
        <p:nvSpPr>
          <p:cNvPr id="238597" name="AutoShape 5">
            <a:hlinkClick r:id="rId2" action="ppaction://hlinksldjump" highlightClick="1">
              <a:snd r:embed="rId3" name="applause.wav"/>
            </a:hlinkClick>
          </p:cNvPr>
          <p:cNvSpPr>
            <a:spLocks noChangeArrowheads="1"/>
          </p:cNvSpPr>
          <p:nvPr/>
        </p:nvSpPr>
        <p:spPr bwMode="auto">
          <a:xfrm>
            <a:off x="685800" y="5486400"/>
            <a:ext cx="1219200" cy="838200"/>
          </a:xfrm>
          <a:prstGeom prst="actionButtonBlank">
            <a:avLst/>
          </a:prstGeom>
          <a:solidFill>
            <a:srgbClr val="3366FF">
              <a:alpha val="5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38598" name="AutoShape 6">
            <a:hlinkClick r:id="rId2" action="ppaction://hlinksldjump" highlightClick="1">
              <a:snd r:embed="rId4" name="buzzerheavy.wav"/>
            </a:hlinkClick>
          </p:cNvPr>
          <p:cNvSpPr>
            <a:spLocks noChangeArrowheads="1"/>
          </p:cNvSpPr>
          <p:nvPr/>
        </p:nvSpPr>
        <p:spPr bwMode="auto">
          <a:xfrm>
            <a:off x="7315200" y="5486400"/>
            <a:ext cx="1219200" cy="838200"/>
          </a:xfrm>
          <a:prstGeom prst="actionButtonBlank">
            <a:avLst/>
          </a:prstGeom>
          <a:solidFill>
            <a:srgbClr val="3366FF">
              <a:alpha val="5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WordArt 2">
            <a:hlinkClick r:id="rId2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762000" y="1676400"/>
            <a:ext cx="7772400" cy="4038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Includes weather conditions that 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cannot be avoided such as 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tornadoes, hurricanes &amp; floods.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WordArt 2"/>
          <p:cNvSpPr>
            <a:spLocks noChangeArrowheads="1" noChangeShapeType="1" noTextEdit="1"/>
          </p:cNvSpPr>
          <p:nvPr/>
        </p:nvSpPr>
        <p:spPr bwMode="auto">
          <a:xfrm>
            <a:off x="1524000" y="1828800"/>
            <a:ext cx="6172200" cy="3505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Economics</a:t>
            </a:r>
          </a:p>
        </p:txBody>
      </p:sp>
    </p:spTree>
  </p:cSld>
  <p:clrMapOvr>
    <a:masterClrMapping/>
  </p:clrMapOvr>
  <p:transition advTm="3000"/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618" name="WordArt 2">
            <a:hlinkClick r:id="rId2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1066800" y="1981200"/>
            <a:ext cx="7086600" cy="2286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Natural 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Risk</a:t>
            </a:r>
          </a:p>
        </p:txBody>
      </p:sp>
      <p:sp>
        <p:nvSpPr>
          <p:cNvPr id="239621" name="AutoShape 5">
            <a:hlinkClick r:id="rId2" action="ppaction://hlinksldjump" highlightClick="1">
              <a:snd r:embed="rId3" name="applause.wav"/>
            </a:hlinkClick>
          </p:cNvPr>
          <p:cNvSpPr>
            <a:spLocks noChangeArrowheads="1"/>
          </p:cNvSpPr>
          <p:nvPr/>
        </p:nvSpPr>
        <p:spPr bwMode="auto">
          <a:xfrm>
            <a:off x="685800" y="5486400"/>
            <a:ext cx="1219200" cy="838200"/>
          </a:xfrm>
          <a:prstGeom prst="actionButtonBlank">
            <a:avLst/>
          </a:prstGeom>
          <a:solidFill>
            <a:srgbClr val="3366FF">
              <a:alpha val="5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39622" name="AutoShape 6">
            <a:hlinkClick r:id="rId2" action="ppaction://hlinksldjump" highlightClick="1">
              <a:snd r:embed="rId4" name="buzzerheavy.wav"/>
            </a:hlinkClick>
          </p:cNvPr>
          <p:cNvSpPr>
            <a:spLocks noChangeArrowheads="1"/>
          </p:cNvSpPr>
          <p:nvPr/>
        </p:nvSpPr>
        <p:spPr bwMode="auto">
          <a:xfrm>
            <a:off x="7315200" y="5486400"/>
            <a:ext cx="1219200" cy="838200"/>
          </a:xfrm>
          <a:prstGeom prst="actionButtonBlank">
            <a:avLst/>
          </a:prstGeom>
          <a:solidFill>
            <a:srgbClr val="3366FF">
              <a:alpha val="5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290" name="WordArt 2">
            <a:hlinkClick r:id="rId2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838200" y="1295400"/>
            <a:ext cx="7848600" cy="4724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When the business is legally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responsible for damages 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and might have to pay for 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the medical costs 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and other losses suffered by 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an injured person 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642" name="WordArt 2">
            <a:hlinkClick r:id="rId2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2438400" y="1676400"/>
            <a:ext cx="4038600" cy="2971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Liable</a:t>
            </a:r>
          </a:p>
        </p:txBody>
      </p:sp>
      <p:sp>
        <p:nvSpPr>
          <p:cNvPr id="240645" name="AutoShape 5">
            <a:hlinkClick r:id="rId2" action="ppaction://hlinksldjump" highlightClick="1">
              <a:snd r:embed="rId3" name="applause.wav"/>
            </a:hlinkClick>
          </p:cNvPr>
          <p:cNvSpPr>
            <a:spLocks noChangeArrowheads="1"/>
          </p:cNvSpPr>
          <p:nvPr/>
        </p:nvSpPr>
        <p:spPr bwMode="auto">
          <a:xfrm>
            <a:off x="685800" y="5486400"/>
            <a:ext cx="1219200" cy="838200"/>
          </a:xfrm>
          <a:prstGeom prst="actionButtonBlank">
            <a:avLst/>
          </a:prstGeom>
          <a:solidFill>
            <a:srgbClr val="3366FF">
              <a:alpha val="5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40646" name="AutoShape 6">
            <a:hlinkClick r:id="rId2" action="ppaction://hlinksldjump" highlightClick="1">
              <a:snd r:embed="rId4" name="buzzerheavy.wav"/>
            </a:hlinkClick>
          </p:cNvPr>
          <p:cNvSpPr>
            <a:spLocks noChangeArrowheads="1"/>
          </p:cNvSpPr>
          <p:nvPr/>
        </p:nvSpPr>
        <p:spPr bwMode="auto">
          <a:xfrm>
            <a:off x="7315200" y="5486400"/>
            <a:ext cx="1219200" cy="838200"/>
          </a:xfrm>
          <a:prstGeom prst="actionButtonBlank">
            <a:avLst/>
          </a:prstGeom>
          <a:solidFill>
            <a:srgbClr val="3366FF">
              <a:alpha val="5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WordArt 2">
            <a:hlinkClick r:id="rId2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1066800" y="1676400"/>
            <a:ext cx="7391400" cy="3886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May include customer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shoplifting and fraud or 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employee theft and incompetence.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666" name="WordArt 2">
            <a:hlinkClick r:id="rId2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1600200" y="1676400"/>
            <a:ext cx="5791200" cy="3581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Human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Risk</a:t>
            </a:r>
          </a:p>
        </p:txBody>
      </p:sp>
      <p:sp>
        <p:nvSpPr>
          <p:cNvPr id="241669" name="AutoShape 5">
            <a:hlinkClick r:id="rId2" action="ppaction://hlinksldjump" highlightClick="1">
              <a:snd r:embed="rId3" name="applause.wav"/>
            </a:hlinkClick>
          </p:cNvPr>
          <p:cNvSpPr>
            <a:spLocks noChangeArrowheads="1"/>
          </p:cNvSpPr>
          <p:nvPr/>
        </p:nvSpPr>
        <p:spPr bwMode="auto">
          <a:xfrm>
            <a:off x="685800" y="5486400"/>
            <a:ext cx="1219200" cy="838200"/>
          </a:xfrm>
          <a:prstGeom prst="actionButtonBlank">
            <a:avLst/>
          </a:prstGeom>
          <a:solidFill>
            <a:srgbClr val="3366FF">
              <a:alpha val="5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41670" name="AutoShape 6">
            <a:hlinkClick r:id="rId2" action="ppaction://hlinksldjump" highlightClick="1">
              <a:snd r:embed="rId4" name="buzzerheavy.wav"/>
            </a:hlinkClick>
          </p:cNvPr>
          <p:cNvSpPr>
            <a:spLocks noChangeArrowheads="1"/>
          </p:cNvSpPr>
          <p:nvPr/>
        </p:nvSpPr>
        <p:spPr bwMode="auto">
          <a:xfrm>
            <a:off x="7315200" y="5486400"/>
            <a:ext cx="1219200" cy="838200"/>
          </a:xfrm>
          <a:prstGeom prst="actionButtonBlank">
            <a:avLst/>
          </a:prstGeom>
          <a:solidFill>
            <a:srgbClr val="3366FF">
              <a:alpha val="5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42" name="WordArt 2">
            <a:hlinkClick r:id="rId2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914400" y="1676400"/>
            <a:ext cx="7543800" cy="3581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When a business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assumes the cost of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uninsurable risks 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690" name="WordArt 2">
            <a:hlinkClick r:id="rId2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1905000" y="1676400"/>
            <a:ext cx="5334000" cy="3505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Risk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Rentention</a:t>
            </a:r>
          </a:p>
        </p:txBody>
      </p:sp>
      <p:sp>
        <p:nvSpPr>
          <p:cNvPr id="242693" name="AutoShape 5">
            <a:hlinkClick r:id="rId2" action="ppaction://hlinksldjump" highlightClick="1">
              <a:snd r:embed="rId3" name="applause.wav"/>
            </a:hlinkClick>
          </p:cNvPr>
          <p:cNvSpPr>
            <a:spLocks noChangeArrowheads="1"/>
          </p:cNvSpPr>
          <p:nvPr/>
        </p:nvSpPr>
        <p:spPr bwMode="auto">
          <a:xfrm>
            <a:off x="685800" y="5486400"/>
            <a:ext cx="1219200" cy="838200"/>
          </a:xfrm>
          <a:prstGeom prst="actionButtonBlank">
            <a:avLst/>
          </a:prstGeom>
          <a:solidFill>
            <a:srgbClr val="3366FF">
              <a:alpha val="5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42694" name="AutoShape 6">
            <a:hlinkClick r:id="rId2" action="ppaction://hlinksldjump" highlightClick="1">
              <a:snd r:embed="rId4" name="buzzerheavy.wav"/>
            </a:hlinkClick>
          </p:cNvPr>
          <p:cNvSpPr>
            <a:spLocks noChangeArrowheads="1"/>
          </p:cNvSpPr>
          <p:nvPr/>
        </p:nvSpPr>
        <p:spPr bwMode="auto">
          <a:xfrm>
            <a:off x="7315200" y="5486400"/>
            <a:ext cx="1219200" cy="838200"/>
          </a:xfrm>
          <a:prstGeom prst="actionButtonBlank">
            <a:avLst/>
          </a:prstGeom>
          <a:solidFill>
            <a:srgbClr val="3366FF">
              <a:alpha val="5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18" name="WordArt 2">
            <a:hlinkClick r:id="rId2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838200" y="1676400"/>
            <a:ext cx="7620000" cy="3581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Outcome is unknown, 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could result in gain or 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loss for investors.</a:t>
            </a: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714" name="WordArt 2">
            <a:hlinkClick r:id="rId2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1295400" y="1981200"/>
            <a:ext cx="6324600" cy="3200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Spectulative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Risk</a:t>
            </a:r>
          </a:p>
        </p:txBody>
      </p:sp>
      <p:sp>
        <p:nvSpPr>
          <p:cNvPr id="243717" name="AutoShape 5">
            <a:hlinkClick r:id="rId2" action="ppaction://hlinksldjump" highlightClick="1">
              <a:snd r:embed="rId3" name="applause.wav"/>
            </a:hlinkClick>
          </p:cNvPr>
          <p:cNvSpPr>
            <a:spLocks noChangeArrowheads="1"/>
          </p:cNvSpPr>
          <p:nvPr/>
        </p:nvSpPr>
        <p:spPr bwMode="auto">
          <a:xfrm>
            <a:off x="685800" y="5486400"/>
            <a:ext cx="1219200" cy="838200"/>
          </a:xfrm>
          <a:prstGeom prst="actionButtonBlank">
            <a:avLst/>
          </a:prstGeom>
          <a:solidFill>
            <a:srgbClr val="3366FF">
              <a:alpha val="5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43718" name="AutoShape 6">
            <a:hlinkClick r:id="rId2" action="ppaction://hlinksldjump" highlightClick="1">
              <a:snd r:embed="rId4" name="buzzerheavy.wav"/>
            </a:hlinkClick>
          </p:cNvPr>
          <p:cNvSpPr>
            <a:spLocks noChangeArrowheads="1"/>
          </p:cNvSpPr>
          <p:nvPr/>
        </p:nvSpPr>
        <p:spPr bwMode="auto">
          <a:xfrm>
            <a:off x="7315200" y="5486400"/>
            <a:ext cx="1219200" cy="838200"/>
          </a:xfrm>
          <a:prstGeom prst="actionButtonBlank">
            <a:avLst/>
          </a:prstGeom>
          <a:solidFill>
            <a:srgbClr val="3366FF">
              <a:alpha val="5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WordArt 2">
            <a:hlinkClick r:id="rId2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1371600" y="1828800"/>
            <a:ext cx="6553200" cy="3581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The possibility of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financial gain or loss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or personal injury 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WordArt 2"/>
          <p:cNvSpPr>
            <a:spLocks noChangeArrowheads="1" noChangeShapeType="1" noTextEdit="1"/>
          </p:cNvSpPr>
          <p:nvPr/>
        </p:nvSpPr>
        <p:spPr bwMode="auto">
          <a:xfrm>
            <a:off x="1066800" y="2057400"/>
            <a:ext cx="7239000" cy="3352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Risk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Management</a:t>
            </a:r>
          </a:p>
        </p:txBody>
      </p:sp>
    </p:spTree>
  </p:cSld>
  <p:clrMapOvr>
    <a:masterClrMapping/>
  </p:clrMapOvr>
  <p:transition advTm="3000"/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738" name="WordArt 2">
            <a:hlinkClick r:id="rId2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1828800" y="2057400"/>
            <a:ext cx="5410200" cy="2362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Risks</a:t>
            </a:r>
          </a:p>
        </p:txBody>
      </p:sp>
      <p:sp>
        <p:nvSpPr>
          <p:cNvPr id="244741" name="AutoShape 5">
            <a:hlinkClick r:id="rId2" action="ppaction://hlinksldjump" highlightClick="1">
              <a:snd r:embed="rId3" name="applause.wav"/>
            </a:hlinkClick>
          </p:cNvPr>
          <p:cNvSpPr>
            <a:spLocks noChangeArrowheads="1"/>
          </p:cNvSpPr>
          <p:nvPr/>
        </p:nvSpPr>
        <p:spPr bwMode="auto">
          <a:xfrm>
            <a:off x="685800" y="5486400"/>
            <a:ext cx="1219200" cy="838200"/>
          </a:xfrm>
          <a:prstGeom prst="actionButtonBlank">
            <a:avLst/>
          </a:prstGeom>
          <a:solidFill>
            <a:srgbClr val="3366FF">
              <a:alpha val="5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44742" name="AutoShape 6">
            <a:hlinkClick r:id="rId2" action="ppaction://hlinksldjump" highlightClick="1">
              <a:snd r:embed="rId4" name="buzzerheavy.wav"/>
            </a:hlinkClick>
          </p:cNvPr>
          <p:cNvSpPr>
            <a:spLocks noChangeArrowheads="1"/>
          </p:cNvSpPr>
          <p:nvPr/>
        </p:nvSpPr>
        <p:spPr bwMode="auto">
          <a:xfrm>
            <a:off x="7315200" y="5486400"/>
            <a:ext cx="1219200" cy="838200"/>
          </a:xfrm>
          <a:prstGeom prst="actionButtonBlank">
            <a:avLst/>
          </a:prstGeom>
          <a:solidFill>
            <a:srgbClr val="3366FF">
              <a:alpha val="5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62" name="WordArt 2">
            <a:hlinkClick r:id="rId2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1295400" y="1371600"/>
            <a:ext cx="6934200" cy="4419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Preventing, reducing, or lessening 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the negative impacts of risk by using 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the strategies of risk avoidance, 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insurance, transfer, and retention </a:t>
            </a: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62" name="WordArt 2">
            <a:hlinkClick r:id="rId2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1752600" y="1905000"/>
            <a:ext cx="5867400" cy="2667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Risk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Management</a:t>
            </a:r>
          </a:p>
        </p:txBody>
      </p:sp>
      <p:sp>
        <p:nvSpPr>
          <p:cNvPr id="245765" name="AutoShape 5">
            <a:hlinkClick r:id="rId2" action="ppaction://hlinksldjump" highlightClick="1">
              <a:snd r:embed="rId3" name="applause.wav"/>
            </a:hlinkClick>
          </p:cNvPr>
          <p:cNvSpPr>
            <a:spLocks noChangeArrowheads="1"/>
          </p:cNvSpPr>
          <p:nvPr/>
        </p:nvSpPr>
        <p:spPr bwMode="auto">
          <a:xfrm>
            <a:off x="685800" y="5486400"/>
            <a:ext cx="1219200" cy="838200"/>
          </a:xfrm>
          <a:prstGeom prst="actionButtonBlank">
            <a:avLst/>
          </a:prstGeom>
          <a:solidFill>
            <a:srgbClr val="3366FF">
              <a:alpha val="5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45766" name="AutoShape 6">
            <a:hlinkClick r:id="rId2" action="ppaction://hlinksldjump" highlightClick="1">
              <a:snd r:embed="rId4" name="buzzerheavy.wav"/>
            </a:hlinkClick>
          </p:cNvPr>
          <p:cNvSpPr>
            <a:spLocks noChangeArrowheads="1"/>
          </p:cNvSpPr>
          <p:nvPr/>
        </p:nvSpPr>
        <p:spPr bwMode="auto">
          <a:xfrm>
            <a:off x="7315200" y="5486400"/>
            <a:ext cx="1219200" cy="838200"/>
          </a:xfrm>
          <a:prstGeom prst="actionButtonBlank">
            <a:avLst/>
          </a:prstGeom>
          <a:solidFill>
            <a:srgbClr val="3366FF">
              <a:alpha val="5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338" name="WordArt 2">
            <a:hlinkClick r:id="rId2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914400" y="1752600"/>
            <a:ext cx="7467600" cy="4038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High standards of rules 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and guidelines in both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 business and personal life </a:t>
            </a:r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786" name="WordArt 2">
            <a:hlinkClick r:id="rId2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1828800" y="2438400"/>
            <a:ext cx="5410200" cy="2057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Principles</a:t>
            </a:r>
          </a:p>
        </p:txBody>
      </p:sp>
      <p:sp>
        <p:nvSpPr>
          <p:cNvPr id="246789" name="AutoShape 5">
            <a:hlinkClick r:id="rId2" action="ppaction://hlinksldjump" highlightClick="1">
              <a:snd r:embed="rId3" name="applause.wav"/>
            </a:hlinkClick>
          </p:cNvPr>
          <p:cNvSpPr>
            <a:spLocks noChangeArrowheads="1"/>
          </p:cNvSpPr>
          <p:nvPr/>
        </p:nvSpPr>
        <p:spPr bwMode="auto">
          <a:xfrm>
            <a:off x="685800" y="5486400"/>
            <a:ext cx="1219200" cy="838200"/>
          </a:xfrm>
          <a:prstGeom prst="actionButtonBlank">
            <a:avLst/>
          </a:prstGeom>
          <a:solidFill>
            <a:srgbClr val="3366FF">
              <a:alpha val="5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46790" name="AutoShape 6">
            <a:hlinkClick r:id="rId2" action="ppaction://hlinksldjump" highlightClick="1">
              <a:snd r:embed="rId4" name="buzzerheavy.wav"/>
            </a:hlinkClick>
          </p:cNvPr>
          <p:cNvSpPr>
            <a:spLocks noChangeArrowheads="1"/>
          </p:cNvSpPr>
          <p:nvPr/>
        </p:nvSpPr>
        <p:spPr bwMode="auto">
          <a:xfrm>
            <a:off x="7315200" y="5486400"/>
            <a:ext cx="1219200" cy="838200"/>
          </a:xfrm>
          <a:prstGeom prst="actionButtonBlank">
            <a:avLst/>
          </a:prstGeom>
          <a:solidFill>
            <a:srgbClr val="3366FF">
              <a:alpha val="5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314" name="WordArt 2">
            <a:hlinkClick r:id="rId2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838200" y="1981200"/>
            <a:ext cx="7620000" cy="3276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A pure risk for which the 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chances of loss are predictable and 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the amt of loss can be estimated.</a:t>
            </a:r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810" name="WordArt 2">
            <a:hlinkClick r:id="rId2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1828800" y="2209800"/>
            <a:ext cx="5410200" cy="2209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Insurable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Risk</a:t>
            </a:r>
          </a:p>
        </p:txBody>
      </p:sp>
      <p:sp>
        <p:nvSpPr>
          <p:cNvPr id="247813" name="AutoShape 5">
            <a:hlinkClick r:id="rId2" action="ppaction://hlinksldjump" highlightClick="1">
              <a:snd r:embed="rId3" name="applause.wav"/>
            </a:hlinkClick>
          </p:cNvPr>
          <p:cNvSpPr>
            <a:spLocks noChangeArrowheads="1"/>
          </p:cNvSpPr>
          <p:nvPr/>
        </p:nvSpPr>
        <p:spPr bwMode="auto">
          <a:xfrm>
            <a:off x="685800" y="5486400"/>
            <a:ext cx="1219200" cy="838200"/>
          </a:xfrm>
          <a:prstGeom prst="actionButtonBlank">
            <a:avLst/>
          </a:prstGeom>
          <a:solidFill>
            <a:srgbClr val="3366FF">
              <a:alpha val="5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47814" name="AutoShape 6">
            <a:hlinkClick r:id="rId2" action="ppaction://hlinksldjump" highlightClick="1">
              <a:snd r:embed="rId4" name="buzzerheavy.wav"/>
            </a:hlinkClick>
          </p:cNvPr>
          <p:cNvSpPr>
            <a:spLocks noChangeArrowheads="1"/>
          </p:cNvSpPr>
          <p:nvPr/>
        </p:nvSpPr>
        <p:spPr bwMode="auto">
          <a:xfrm>
            <a:off x="7315200" y="5486400"/>
            <a:ext cx="1219200" cy="838200"/>
          </a:xfrm>
          <a:prstGeom prst="actionButtonBlank">
            <a:avLst/>
          </a:prstGeom>
          <a:solidFill>
            <a:srgbClr val="3366FF">
              <a:alpha val="5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386" name="WordArt 2">
            <a:hlinkClick r:id="rId2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1143000" y="1752600"/>
            <a:ext cx="7010400" cy="3657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Stages in which people advance 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from childish behavior to 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mature responsible behaviors.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834" name="WordArt 2">
            <a:hlinkClick r:id="rId2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1828800" y="1752600"/>
            <a:ext cx="5410200" cy="2971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Character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Development</a:t>
            </a:r>
          </a:p>
        </p:txBody>
      </p:sp>
      <p:sp>
        <p:nvSpPr>
          <p:cNvPr id="248837" name="AutoShape 5">
            <a:hlinkClick r:id="rId2" action="ppaction://hlinksldjump" highlightClick="1">
              <a:snd r:embed="rId3" name="applause.wav"/>
            </a:hlinkClick>
          </p:cNvPr>
          <p:cNvSpPr>
            <a:spLocks noChangeArrowheads="1"/>
          </p:cNvSpPr>
          <p:nvPr/>
        </p:nvSpPr>
        <p:spPr bwMode="auto">
          <a:xfrm>
            <a:off x="685800" y="5486400"/>
            <a:ext cx="1219200" cy="838200"/>
          </a:xfrm>
          <a:prstGeom prst="actionButtonBlank">
            <a:avLst/>
          </a:prstGeom>
          <a:solidFill>
            <a:srgbClr val="3366FF">
              <a:alpha val="5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48838" name="AutoShape 6">
            <a:hlinkClick r:id="rId2" action="ppaction://hlinksldjump" highlightClick="1">
              <a:snd r:embed="rId4" name="buzzerheavy.wav"/>
            </a:hlinkClick>
          </p:cNvPr>
          <p:cNvSpPr>
            <a:spLocks noChangeArrowheads="1"/>
          </p:cNvSpPr>
          <p:nvPr/>
        </p:nvSpPr>
        <p:spPr bwMode="auto">
          <a:xfrm>
            <a:off x="7315200" y="5486400"/>
            <a:ext cx="1219200" cy="838200"/>
          </a:xfrm>
          <a:prstGeom prst="actionButtonBlank">
            <a:avLst/>
          </a:prstGeom>
          <a:solidFill>
            <a:srgbClr val="3366FF">
              <a:alpha val="5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WordArt 2">
            <a:hlinkClick r:id="rId2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1066800" y="1219200"/>
            <a:ext cx="7315200" cy="4876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The income from a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venture that is 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distributed to investors 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WordArt 2"/>
          <p:cNvSpPr>
            <a:spLocks noChangeArrowheads="1" noChangeShapeType="1" noTextEdit="1"/>
          </p:cNvSpPr>
          <p:nvPr/>
        </p:nvSpPr>
        <p:spPr bwMode="auto">
          <a:xfrm>
            <a:off x="914400" y="1828800"/>
            <a:ext cx="7391400" cy="3505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Risk &amp;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Ethics</a:t>
            </a:r>
          </a:p>
        </p:txBody>
      </p:sp>
    </p:spTree>
  </p:cSld>
  <p:clrMapOvr>
    <a:masterClrMapping/>
  </p:clrMapOvr>
  <p:transition advTm="3000"/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882" name="WordArt 2">
            <a:hlinkClick r:id="rId2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1905000" y="1600200"/>
            <a:ext cx="5257800" cy="3352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Return on 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Investment</a:t>
            </a:r>
          </a:p>
        </p:txBody>
      </p:sp>
      <p:sp>
        <p:nvSpPr>
          <p:cNvPr id="250885" name="AutoShape 5">
            <a:hlinkClick r:id="rId2" action="ppaction://hlinksldjump" highlightClick="1">
              <a:snd r:embed="rId3" name="applause.wav"/>
            </a:hlinkClick>
          </p:cNvPr>
          <p:cNvSpPr>
            <a:spLocks noChangeArrowheads="1"/>
          </p:cNvSpPr>
          <p:nvPr/>
        </p:nvSpPr>
        <p:spPr bwMode="auto">
          <a:xfrm>
            <a:off x="685800" y="5486400"/>
            <a:ext cx="1219200" cy="838200"/>
          </a:xfrm>
          <a:prstGeom prst="actionButtonBlank">
            <a:avLst/>
          </a:prstGeom>
          <a:solidFill>
            <a:srgbClr val="3366FF">
              <a:alpha val="5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50886" name="AutoShape 6">
            <a:hlinkClick r:id="rId2" action="ppaction://hlinksldjump" highlightClick="1">
              <a:snd r:embed="rId4" name="buzzerheavy.wav"/>
            </a:hlinkClick>
          </p:cNvPr>
          <p:cNvSpPr>
            <a:spLocks noChangeArrowheads="1"/>
          </p:cNvSpPr>
          <p:nvPr/>
        </p:nvSpPr>
        <p:spPr bwMode="auto">
          <a:xfrm>
            <a:off x="7315200" y="5486400"/>
            <a:ext cx="1219200" cy="838200"/>
          </a:xfrm>
          <a:prstGeom prst="actionButtonBlank">
            <a:avLst/>
          </a:prstGeom>
          <a:solidFill>
            <a:srgbClr val="3366FF">
              <a:alpha val="5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482" name="WordArt 2">
            <a:hlinkClick r:id="rId2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1066800" y="1371600"/>
            <a:ext cx="7391400" cy="4800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Shows all revenues received 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and all expenses incurred 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over a specific period  </a:t>
            </a:r>
          </a:p>
        </p:txBody>
      </p:sp>
    </p:spTree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906" name="WordArt 2">
            <a:hlinkClick r:id="rId2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1905000" y="1600200"/>
            <a:ext cx="5257800" cy="3276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Income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Statement</a:t>
            </a:r>
          </a:p>
        </p:txBody>
      </p:sp>
      <p:sp>
        <p:nvSpPr>
          <p:cNvPr id="251909" name="AutoShape 5">
            <a:hlinkClick r:id="rId2" action="ppaction://hlinksldjump" highlightClick="1">
              <a:snd r:embed="rId3" name="applause.wav"/>
            </a:hlinkClick>
          </p:cNvPr>
          <p:cNvSpPr>
            <a:spLocks noChangeArrowheads="1"/>
          </p:cNvSpPr>
          <p:nvPr/>
        </p:nvSpPr>
        <p:spPr bwMode="auto">
          <a:xfrm>
            <a:off x="685800" y="5486400"/>
            <a:ext cx="1219200" cy="838200"/>
          </a:xfrm>
          <a:prstGeom prst="actionButtonBlank">
            <a:avLst/>
          </a:prstGeom>
          <a:solidFill>
            <a:srgbClr val="3366FF">
              <a:alpha val="5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51910" name="AutoShape 6">
            <a:hlinkClick r:id="rId2" action="ppaction://hlinksldjump" highlightClick="1">
              <a:snd r:embed="rId4" name="buzzerheavy.wav"/>
            </a:hlinkClick>
          </p:cNvPr>
          <p:cNvSpPr>
            <a:spLocks noChangeArrowheads="1"/>
          </p:cNvSpPr>
          <p:nvPr/>
        </p:nvSpPr>
        <p:spPr bwMode="auto">
          <a:xfrm>
            <a:off x="7315200" y="5486400"/>
            <a:ext cx="1219200" cy="838200"/>
          </a:xfrm>
          <a:prstGeom prst="actionButtonBlank">
            <a:avLst/>
          </a:prstGeom>
          <a:solidFill>
            <a:srgbClr val="3366FF">
              <a:alpha val="5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458" name="WordArt 2">
            <a:hlinkClick r:id="rId2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1066800" y="1371600"/>
            <a:ext cx="7086600" cy="4648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Shows company’s assets 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and its liabilities at 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a specific point in time </a:t>
            </a:r>
          </a:p>
        </p:txBody>
      </p:sp>
    </p:spTree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930" name="WordArt 2">
            <a:hlinkClick r:id="rId2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1905000" y="1600200"/>
            <a:ext cx="5257800" cy="3657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Balance 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Sheet</a:t>
            </a:r>
          </a:p>
        </p:txBody>
      </p:sp>
      <p:sp>
        <p:nvSpPr>
          <p:cNvPr id="252933" name="AutoShape 5">
            <a:hlinkClick r:id="rId2" action="ppaction://hlinksldjump" highlightClick="1">
              <a:snd r:embed="rId3" name="applause.wav"/>
            </a:hlinkClick>
          </p:cNvPr>
          <p:cNvSpPr>
            <a:spLocks noChangeArrowheads="1"/>
          </p:cNvSpPr>
          <p:nvPr/>
        </p:nvSpPr>
        <p:spPr bwMode="auto">
          <a:xfrm>
            <a:off x="685800" y="5486400"/>
            <a:ext cx="1219200" cy="838200"/>
          </a:xfrm>
          <a:prstGeom prst="actionButtonBlank">
            <a:avLst/>
          </a:prstGeom>
          <a:solidFill>
            <a:srgbClr val="3366FF">
              <a:alpha val="5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52934" name="AutoShape 6">
            <a:hlinkClick r:id="rId2" action="ppaction://hlinksldjump" highlightClick="1">
              <a:snd r:embed="rId4" name="buzzerheavy.wav"/>
            </a:hlinkClick>
          </p:cNvPr>
          <p:cNvSpPr>
            <a:spLocks noChangeArrowheads="1"/>
          </p:cNvSpPr>
          <p:nvPr/>
        </p:nvSpPr>
        <p:spPr bwMode="auto">
          <a:xfrm>
            <a:off x="7315200" y="5486400"/>
            <a:ext cx="1219200" cy="838200"/>
          </a:xfrm>
          <a:prstGeom prst="actionButtonBlank">
            <a:avLst/>
          </a:prstGeom>
          <a:solidFill>
            <a:srgbClr val="3366FF">
              <a:alpha val="5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434" name="WordArt 2">
            <a:hlinkClick r:id="rId2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990600" y="1600200"/>
            <a:ext cx="7391400" cy="4267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A report developed 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to predict the expenses and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revenues from an event </a:t>
            </a:r>
          </a:p>
        </p:txBody>
      </p:sp>
    </p:spTree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954" name="WordArt 2">
            <a:hlinkClick r:id="rId2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1905000" y="2209800"/>
            <a:ext cx="5257800" cy="2133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Forecast</a:t>
            </a:r>
          </a:p>
        </p:txBody>
      </p:sp>
      <p:sp>
        <p:nvSpPr>
          <p:cNvPr id="253957" name="AutoShape 5">
            <a:hlinkClick r:id="rId2" action="ppaction://hlinksldjump" highlightClick="1">
              <a:snd r:embed="rId3" name="applause.wav"/>
            </a:hlinkClick>
          </p:cNvPr>
          <p:cNvSpPr>
            <a:spLocks noChangeArrowheads="1"/>
          </p:cNvSpPr>
          <p:nvPr/>
        </p:nvSpPr>
        <p:spPr bwMode="auto">
          <a:xfrm>
            <a:off x="685800" y="5486400"/>
            <a:ext cx="1219200" cy="838200"/>
          </a:xfrm>
          <a:prstGeom prst="actionButtonBlank">
            <a:avLst/>
          </a:prstGeom>
          <a:solidFill>
            <a:srgbClr val="3366FF">
              <a:alpha val="5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53958" name="AutoShape 6">
            <a:hlinkClick r:id="rId2" action="ppaction://hlinksldjump" highlightClick="1">
              <a:snd r:embed="rId4" name="buzzerheavy.wav"/>
            </a:hlinkClick>
          </p:cNvPr>
          <p:cNvSpPr>
            <a:spLocks noChangeArrowheads="1"/>
          </p:cNvSpPr>
          <p:nvPr/>
        </p:nvSpPr>
        <p:spPr bwMode="auto">
          <a:xfrm>
            <a:off x="7315200" y="5486400"/>
            <a:ext cx="1219200" cy="838200"/>
          </a:xfrm>
          <a:prstGeom prst="actionButtonBlank">
            <a:avLst/>
          </a:prstGeom>
          <a:solidFill>
            <a:srgbClr val="3366FF">
              <a:alpha val="5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410" name="WordArt 2">
            <a:hlinkClick r:id="rId2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914400" y="1600200"/>
            <a:ext cx="7620000" cy="3962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A plan for how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available funds 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will be spent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978" name="WordArt 2">
            <a:hlinkClick r:id="rId2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1905000" y="2514600"/>
            <a:ext cx="5257800" cy="2057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Budget</a:t>
            </a:r>
          </a:p>
        </p:txBody>
      </p:sp>
      <p:sp>
        <p:nvSpPr>
          <p:cNvPr id="254981" name="AutoShape 5">
            <a:hlinkClick r:id="rId2" action="ppaction://hlinksldjump" highlightClick="1">
              <a:snd r:embed="rId3" name="applause.wav"/>
            </a:hlinkClick>
          </p:cNvPr>
          <p:cNvSpPr>
            <a:spLocks noChangeArrowheads="1"/>
          </p:cNvSpPr>
          <p:nvPr/>
        </p:nvSpPr>
        <p:spPr bwMode="auto">
          <a:xfrm>
            <a:off x="685800" y="5486400"/>
            <a:ext cx="1219200" cy="838200"/>
          </a:xfrm>
          <a:prstGeom prst="actionButtonBlank">
            <a:avLst/>
          </a:prstGeom>
          <a:solidFill>
            <a:srgbClr val="3366FF">
              <a:alpha val="5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54982" name="AutoShape 6">
            <a:hlinkClick r:id="rId2" action="ppaction://hlinksldjump" highlightClick="1">
              <a:snd r:embed="rId4" name="buzzerheavy.wav"/>
            </a:hlinkClick>
          </p:cNvPr>
          <p:cNvSpPr>
            <a:spLocks noChangeArrowheads="1"/>
          </p:cNvSpPr>
          <p:nvPr/>
        </p:nvSpPr>
        <p:spPr bwMode="auto">
          <a:xfrm>
            <a:off x="7315200" y="5486400"/>
            <a:ext cx="1219200" cy="838200"/>
          </a:xfrm>
          <a:prstGeom prst="actionButtonBlank">
            <a:avLst/>
          </a:prstGeom>
          <a:solidFill>
            <a:srgbClr val="3366FF">
              <a:alpha val="5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WordArt 2"/>
          <p:cNvSpPr>
            <a:spLocks noChangeArrowheads="1" noChangeShapeType="1" noTextEdit="1"/>
          </p:cNvSpPr>
          <p:nvPr/>
        </p:nvSpPr>
        <p:spPr bwMode="auto">
          <a:xfrm>
            <a:off x="838200" y="1295400"/>
            <a:ext cx="7467600" cy="1295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noFill/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Final Jeopardy</a:t>
            </a:r>
          </a:p>
        </p:txBody>
      </p:sp>
      <p:sp>
        <p:nvSpPr>
          <p:cNvPr id="77827" name="WordArt 3"/>
          <p:cNvSpPr>
            <a:spLocks noChangeArrowheads="1" noChangeShapeType="1" noTextEdit="1"/>
          </p:cNvSpPr>
          <p:nvPr/>
        </p:nvSpPr>
        <p:spPr bwMode="auto">
          <a:xfrm>
            <a:off x="762000" y="3505200"/>
            <a:ext cx="7467600" cy="257651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i="1" kern="10">
                <a:ln w="9525">
                  <a:noFill/>
                  <a:round/>
                  <a:headEnd/>
                  <a:tailEnd/>
                </a:ln>
                <a:solidFill>
                  <a:srgbClr val="FFFFFF"/>
                </a:solidFill>
                <a:latin typeface="Comic Sans MS"/>
              </a:rPr>
              <a:t>List the four strategies </a:t>
            </a:r>
          </a:p>
          <a:p>
            <a:pPr algn="ctr"/>
            <a:r>
              <a:rPr lang="en-US" sz="3600" b="1" i="1" kern="10">
                <a:ln w="9525">
                  <a:noFill/>
                  <a:round/>
                  <a:headEnd/>
                  <a:tailEnd/>
                </a:ln>
                <a:solidFill>
                  <a:srgbClr val="FFFFFF"/>
                </a:solidFill>
                <a:latin typeface="Comic Sans MS"/>
              </a:rPr>
              <a:t>of managing risk.</a:t>
            </a:r>
          </a:p>
        </p:txBody>
      </p:sp>
      <p:pic>
        <p:nvPicPr>
          <p:cNvPr id="77829" name="Jeopardy_Think_Music.mp3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6248400"/>
            <a:ext cx="152400" cy="152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0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78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3500"/>
                            </p:stCondLst>
                            <p:childTnLst>
                              <p:par>
                                <p:cTn id="8" presetID="1" presetClass="mediacall" presetSubtype="0" fill="hold" nodeType="afterEffect">
                                  <p:stCondLst>
                                    <p:cond delay="500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31373" fill="hold"/>
                                        <p:tgtEl>
                                          <p:spTgt spid="7782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7829"/>
                </p:tgtEl>
              </p:cMediaNode>
            </p:audio>
          </p:childTnLst>
        </p:cTn>
      </p:par>
    </p:tnLst>
    <p:bldLst>
      <p:bldP spid="7782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WordArt 2"/>
          <p:cNvSpPr>
            <a:spLocks noChangeArrowheads="1" noChangeShapeType="1" noTextEdit="1"/>
          </p:cNvSpPr>
          <p:nvPr/>
        </p:nvSpPr>
        <p:spPr bwMode="auto">
          <a:xfrm>
            <a:off x="1524000" y="2057400"/>
            <a:ext cx="6019800" cy="2819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Finance</a:t>
            </a:r>
          </a:p>
        </p:txBody>
      </p:sp>
    </p:spTree>
  </p:cSld>
  <p:clrMapOvr>
    <a:masterClrMapping/>
  </p:clrMapOvr>
  <p:transition advTm="3000"/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WordArt 2"/>
          <p:cNvSpPr>
            <a:spLocks noChangeArrowheads="1" noChangeShapeType="1" noTextEdit="1"/>
          </p:cNvSpPr>
          <p:nvPr/>
        </p:nvSpPr>
        <p:spPr bwMode="auto">
          <a:xfrm>
            <a:off x="914400" y="1371600"/>
            <a:ext cx="7239000" cy="4343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noFill/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Risk Avoidance</a:t>
            </a:r>
          </a:p>
          <a:p>
            <a:pPr algn="ctr"/>
            <a:r>
              <a:rPr lang="en-US" sz="3600" b="1" kern="10">
                <a:ln w="9525">
                  <a:noFill/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Risk Insurance</a:t>
            </a:r>
          </a:p>
          <a:p>
            <a:pPr algn="ctr"/>
            <a:r>
              <a:rPr lang="en-US" sz="3600" b="1" kern="10">
                <a:ln w="9525">
                  <a:noFill/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Risk Transfer</a:t>
            </a:r>
          </a:p>
          <a:p>
            <a:pPr algn="ctr"/>
            <a:r>
              <a:rPr lang="en-US" sz="3600" b="1" kern="10">
                <a:ln w="9525">
                  <a:noFill/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Risk Retention</a:t>
            </a:r>
          </a:p>
        </p:txBody>
      </p:sp>
      <p:pic>
        <p:nvPicPr>
          <p:cNvPr id="78854" name="Picture 6">
            <a:hlinkClick r:id="" action="ppaction://media"/>
          </p:cNvPr>
          <p:cNvPicPr>
            <a:picLocks noRot="1" noChangeAspect="1" noChangeArrowheads="1"/>
          </p:cNvPicPr>
          <p:nvPr>
            <a:wavAudioFile r:embed="rId1" name="jeopardy-full.wav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6400800"/>
            <a:ext cx="76200" cy="76200"/>
          </a:xfrm>
          <a:prstGeom prst="rect">
            <a:avLst/>
          </a:prstGeom>
          <a:noFill/>
        </p:spPr>
      </p:pic>
      <p:sp>
        <p:nvSpPr>
          <p:cNvPr id="78859" name="AutoShape 11">
            <a:hlinkClick r:id="" action="ppaction://noaction" highlightClick="1">
              <a:snd r:embed="rId4" name="applause.wav"/>
            </a:hlinkClick>
          </p:cNvPr>
          <p:cNvSpPr>
            <a:spLocks noChangeArrowheads="1"/>
          </p:cNvSpPr>
          <p:nvPr/>
        </p:nvSpPr>
        <p:spPr bwMode="auto">
          <a:xfrm>
            <a:off x="838200" y="5410200"/>
            <a:ext cx="1219200" cy="838200"/>
          </a:xfrm>
          <a:prstGeom prst="actionButtonBlank">
            <a:avLst/>
          </a:prstGeom>
          <a:solidFill>
            <a:srgbClr val="3366FF">
              <a:alpha val="5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88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34320" fill="hold"/>
                                        <p:tgtEl>
                                          <p:spTgt spid="7885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8854"/>
                </p:tgtEl>
              </p:cMediaNode>
            </p:audio>
          </p:childTnLst>
        </p:cTn>
      </p:par>
    </p:tnLst>
    <p:bldLst>
      <p:bldP spid="78850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WordArt 2"/>
          <p:cNvSpPr>
            <a:spLocks noChangeArrowheads="1" noChangeShapeType="1" noTextEdit="1"/>
          </p:cNvSpPr>
          <p:nvPr/>
        </p:nvSpPr>
        <p:spPr bwMode="auto">
          <a:xfrm>
            <a:off x="228600" y="457200"/>
            <a:ext cx="1143000" cy="228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noFill/>
                  <a:round/>
                  <a:headEnd/>
                  <a:tailEnd/>
                </a:ln>
                <a:solidFill>
                  <a:schemeClr val="bg1"/>
                </a:solidFill>
                <a:latin typeface="Times New Roman"/>
                <a:cs typeface="Times New Roman"/>
              </a:rPr>
              <a:t>Basics</a:t>
            </a:r>
          </a:p>
        </p:txBody>
      </p:sp>
      <p:sp>
        <p:nvSpPr>
          <p:cNvPr id="9219" name="WordArt 3"/>
          <p:cNvSpPr>
            <a:spLocks noChangeArrowheads="1" noChangeShapeType="1" noTextEdit="1"/>
          </p:cNvSpPr>
          <p:nvPr/>
        </p:nvSpPr>
        <p:spPr bwMode="auto">
          <a:xfrm>
            <a:off x="1752600" y="304800"/>
            <a:ext cx="1143000" cy="609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noFill/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More</a:t>
            </a:r>
          </a:p>
          <a:p>
            <a:pPr algn="ctr"/>
            <a:r>
              <a:rPr lang="en-US" sz="3600" b="1" kern="10">
                <a:ln w="9525">
                  <a:noFill/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Basics</a:t>
            </a:r>
          </a:p>
        </p:txBody>
      </p:sp>
      <p:sp>
        <p:nvSpPr>
          <p:cNvPr id="9220" name="WordArt 4"/>
          <p:cNvSpPr>
            <a:spLocks noChangeArrowheads="1" noChangeShapeType="1" noTextEdit="1"/>
          </p:cNvSpPr>
          <p:nvPr/>
        </p:nvSpPr>
        <p:spPr bwMode="auto">
          <a:xfrm>
            <a:off x="3276600" y="381000"/>
            <a:ext cx="1143000" cy="381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noFill/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Economics</a:t>
            </a:r>
          </a:p>
        </p:txBody>
      </p:sp>
      <p:sp>
        <p:nvSpPr>
          <p:cNvPr id="9221" name="WordArt 5"/>
          <p:cNvSpPr>
            <a:spLocks noChangeArrowheads="1" noChangeShapeType="1" noTextEdit="1"/>
          </p:cNvSpPr>
          <p:nvPr/>
        </p:nvSpPr>
        <p:spPr bwMode="auto">
          <a:xfrm>
            <a:off x="4724400" y="304800"/>
            <a:ext cx="1219200" cy="609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noFill/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Risk</a:t>
            </a:r>
          </a:p>
          <a:p>
            <a:pPr algn="ctr"/>
            <a:r>
              <a:rPr lang="en-US" sz="3600" b="1" kern="10">
                <a:ln w="9525">
                  <a:noFill/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Management</a:t>
            </a:r>
          </a:p>
        </p:txBody>
      </p:sp>
      <p:sp>
        <p:nvSpPr>
          <p:cNvPr id="9222" name="WordArt 6"/>
          <p:cNvSpPr>
            <a:spLocks noChangeArrowheads="1" noChangeShapeType="1" noTextEdit="1"/>
          </p:cNvSpPr>
          <p:nvPr/>
        </p:nvSpPr>
        <p:spPr bwMode="auto">
          <a:xfrm>
            <a:off x="6248400" y="304800"/>
            <a:ext cx="1143000" cy="609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noFill/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Risk &amp;</a:t>
            </a:r>
          </a:p>
          <a:p>
            <a:pPr algn="ctr"/>
            <a:r>
              <a:rPr lang="en-US" sz="3600" b="1" kern="10">
                <a:ln w="9525">
                  <a:noFill/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Ethics</a:t>
            </a:r>
          </a:p>
        </p:txBody>
      </p:sp>
      <p:sp>
        <p:nvSpPr>
          <p:cNvPr id="9223" name="WordArt 7"/>
          <p:cNvSpPr>
            <a:spLocks noChangeArrowheads="1" noChangeShapeType="1" noTextEdit="1"/>
          </p:cNvSpPr>
          <p:nvPr/>
        </p:nvSpPr>
        <p:spPr bwMode="auto">
          <a:xfrm>
            <a:off x="7848600" y="457200"/>
            <a:ext cx="1143000" cy="304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noFill/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Finance</a:t>
            </a:r>
          </a:p>
        </p:txBody>
      </p:sp>
      <p:sp>
        <p:nvSpPr>
          <p:cNvPr id="9258" name="Text Box 42"/>
          <p:cNvSpPr txBox="1">
            <a:spLocks noChangeArrowheads="1"/>
          </p:cNvSpPr>
          <p:nvPr/>
        </p:nvSpPr>
        <p:spPr bwMode="auto">
          <a:xfrm>
            <a:off x="161925" y="1295400"/>
            <a:ext cx="120015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4000" b="1">
                <a:hlinkClick r:id="rId4" action="ppaction://hlinksldjump"/>
              </a:rPr>
              <a:t>$100</a:t>
            </a:r>
            <a:endParaRPr lang="en-US" sz="4000" b="1"/>
          </a:p>
        </p:txBody>
      </p:sp>
      <p:sp>
        <p:nvSpPr>
          <p:cNvPr id="9259" name="Text Box 43"/>
          <p:cNvSpPr txBox="1">
            <a:spLocks noChangeArrowheads="1"/>
          </p:cNvSpPr>
          <p:nvPr/>
        </p:nvSpPr>
        <p:spPr bwMode="auto">
          <a:xfrm>
            <a:off x="161925" y="2438400"/>
            <a:ext cx="120015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4000" b="1">
                <a:hlinkClick r:id="rId5" action="ppaction://hlinksldjump"/>
              </a:rPr>
              <a:t>$200</a:t>
            </a:r>
            <a:endParaRPr lang="en-US" sz="4000" b="1"/>
          </a:p>
        </p:txBody>
      </p:sp>
      <p:sp>
        <p:nvSpPr>
          <p:cNvPr id="9260" name="Text Box 44"/>
          <p:cNvSpPr txBox="1">
            <a:spLocks noChangeArrowheads="1"/>
          </p:cNvSpPr>
          <p:nvPr/>
        </p:nvSpPr>
        <p:spPr bwMode="auto">
          <a:xfrm>
            <a:off x="161925" y="3581400"/>
            <a:ext cx="120015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4000" b="1">
                <a:hlinkClick r:id="rId6" action="ppaction://hlinksldjump"/>
              </a:rPr>
              <a:t>$300</a:t>
            </a:r>
            <a:endParaRPr lang="en-US" sz="4000" b="1"/>
          </a:p>
        </p:txBody>
      </p:sp>
      <p:sp>
        <p:nvSpPr>
          <p:cNvPr id="9261" name="Text Box 45"/>
          <p:cNvSpPr txBox="1">
            <a:spLocks noChangeArrowheads="1"/>
          </p:cNvSpPr>
          <p:nvPr/>
        </p:nvSpPr>
        <p:spPr bwMode="auto">
          <a:xfrm>
            <a:off x="161925" y="4724400"/>
            <a:ext cx="120015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4000" b="1">
                <a:hlinkClick r:id="rId7" action="ppaction://hlinksldjump"/>
              </a:rPr>
              <a:t>$400</a:t>
            </a:r>
            <a:endParaRPr lang="en-US" sz="4000" b="1"/>
          </a:p>
        </p:txBody>
      </p:sp>
      <p:sp>
        <p:nvSpPr>
          <p:cNvPr id="9262" name="Text Box 46"/>
          <p:cNvSpPr txBox="1">
            <a:spLocks noChangeArrowheads="1"/>
          </p:cNvSpPr>
          <p:nvPr/>
        </p:nvSpPr>
        <p:spPr bwMode="auto">
          <a:xfrm>
            <a:off x="161925" y="5867400"/>
            <a:ext cx="120015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4000" b="1">
                <a:hlinkClick r:id="rId8" action="ppaction://hlinksldjump"/>
              </a:rPr>
              <a:t>$500</a:t>
            </a:r>
            <a:endParaRPr lang="en-US" sz="4000" b="1"/>
          </a:p>
        </p:txBody>
      </p:sp>
      <p:sp>
        <p:nvSpPr>
          <p:cNvPr id="9263" name="Text Box 47"/>
          <p:cNvSpPr txBox="1">
            <a:spLocks noChangeArrowheads="1"/>
          </p:cNvSpPr>
          <p:nvPr/>
        </p:nvSpPr>
        <p:spPr bwMode="auto">
          <a:xfrm>
            <a:off x="1685925" y="1292225"/>
            <a:ext cx="120015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4000" b="1">
                <a:hlinkClick r:id="rId9" action="ppaction://hlinksldjump"/>
              </a:rPr>
              <a:t>$100</a:t>
            </a:r>
            <a:endParaRPr lang="en-US" sz="4000" b="1"/>
          </a:p>
        </p:txBody>
      </p:sp>
      <p:sp>
        <p:nvSpPr>
          <p:cNvPr id="9265" name="Text Box 49"/>
          <p:cNvSpPr txBox="1">
            <a:spLocks noChangeArrowheads="1"/>
          </p:cNvSpPr>
          <p:nvPr/>
        </p:nvSpPr>
        <p:spPr bwMode="auto">
          <a:xfrm>
            <a:off x="1695450" y="2435225"/>
            <a:ext cx="120015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4000" b="1">
                <a:hlinkClick r:id="rId10" action="ppaction://hlinksldjump"/>
              </a:rPr>
              <a:t>$200</a:t>
            </a:r>
            <a:endParaRPr lang="en-US" sz="4000" b="1"/>
          </a:p>
        </p:txBody>
      </p:sp>
      <p:sp>
        <p:nvSpPr>
          <p:cNvPr id="9266" name="Text Box 50"/>
          <p:cNvSpPr txBox="1">
            <a:spLocks noChangeArrowheads="1"/>
          </p:cNvSpPr>
          <p:nvPr/>
        </p:nvSpPr>
        <p:spPr bwMode="auto">
          <a:xfrm>
            <a:off x="1685925" y="3578225"/>
            <a:ext cx="120015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4000" b="1">
                <a:hlinkClick r:id="rId11" action="ppaction://hlinksldjump"/>
              </a:rPr>
              <a:t>$300</a:t>
            </a:r>
            <a:endParaRPr lang="en-US" sz="4000" b="1"/>
          </a:p>
        </p:txBody>
      </p:sp>
      <p:sp>
        <p:nvSpPr>
          <p:cNvPr id="9267" name="Text Box 51"/>
          <p:cNvSpPr txBox="1">
            <a:spLocks noChangeArrowheads="1"/>
          </p:cNvSpPr>
          <p:nvPr/>
        </p:nvSpPr>
        <p:spPr bwMode="auto">
          <a:xfrm>
            <a:off x="1685925" y="4721225"/>
            <a:ext cx="120015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4000" b="1">
                <a:hlinkClick r:id="rId12" action="ppaction://hlinksldjump"/>
              </a:rPr>
              <a:t>$400</a:t>
            </a:r>
            <a:endParaRPr lang="en-US" sz="4000" b="1"/>
          </a:p>
        </p:txBody>
      </p:sp>
      <p:sp>
        <p:nvSpPr>
          <p:cNvPr id="9268" name="Text Box 52"/>
          <p:cNvSpPr txBox="1">
            <a:spLocks noChangeArrowheads="1"/>
          </p:cNvSpPr>
          <p:nvPr/>
        </p:nvSpPr>
        <p:spPr bwMode="auto">
          <a:xfrm>
            <a:off x="1685925" y="5864225"/>
            <a:ext cx="120015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4000" b="1">
                <a:hlinkClick r:id="rId13" action="ppaction://hlinksldjump"/>
              </a:rPr>
              <a:t>$500</a:t>
            </a:r>
            <a:endParaRPr lang="en-US" sz="4000" b="1"/>
          </a:p>
        </p:txBody>
      </p:sp>
      <p:sp>
        <p:nvSpPr>
          <p:cNvPr id="9269" name="Text Box 53"/>
          <p:cNvSpPr txBox="1">
            <a:spLocks noChangeArrowheads="1"/>
          </p:cNvSpPr>
          <p:nvPr/>
        </p:nvSpPr>
        <p:spPr bwMode="auto">
          <a:xfrm>
            <a:off x="3209925" y="1279525"/>
            <a:ext cx="120015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4000" b="1">
                <a:hlinkClick r:id="rId14" action="ppaction://hlinksldjump"/>
              </a:rPr>
              <a:t>$100</a:t>
            </a:r>
            <a:endParaRPr lang="en-US" sz="4000" b="1"/>
          </a:p>
        </p:txBody>
      </p:sp>
      <p:sp>
        <p:nvSpPr>
          <p:cNvPr id="9270" name="Text Box 54"/>
          <p:cNvSpPr txBox="1">
            <a:spLocks noChangeArrowheads="1"/>
          </p:cNvSpPr>
          <p:nvPr/>
        </p:nvSpPr>
        <p:spPr bwMode="auto">
          <a:xfrm>
            <a:off x="3209925" y="2438400"/>
            <a:ext cx="120015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4000" b="1">
                <a:hlinkClick r:id="rId15" action="ppaction://hlinksldjump"/>
              </a:rPr>
              <a:t>$200</a:t>
            </a:r>
            <a:endParaRPr lang="en-US" sz="4000" b="1"/>
          </a:p>
        </p:txBody>
      </p:sp>
      <p:sp>
        <p:nvSpPr>
          <p:cNvPr id="9271" name="Text Box 55"/>
          <p:cNvSpPr txBox="1">
            <a:spLocks noChangeArrowheads="1"/>
          </p:cNvSpPr>
          <p:nvPr/>
        </p:nvSpPr>
        <p:spPr bwMode="auto">
          <a:xfrm>
            <a:off x="3200400" y="3565525"/>
            <a:ext cx="120015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4000" b="1">
                <a:hlinkClick r:id="rId16" action="ppaction://hlinksldjump"/>
              </a:rPr>
              <a:t>$300</a:t>
            </a:r>
            <a:endParaRPr lang="en-US" sz="4000" b="1"/>
          </a:p>
        </p:txBody>
      </p:sp>
      <p:sp>
        <p:nvSpPr>
          <p:cNvPr id="9272" name="Text Box 56"/>
          <p:cNvSpPr txBox="1">
            <a:spLocks noChangeArrowheads="1"/>
          </p:cNvSpPr>
          <p:nvPr/>
        </p:nvSpPr>
        <p:spPr bwMode="auto">
          <a:xfrm>
            <a:off x="3209925" y="4721225"/>
            <a:ext cx="120015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4000" b="1">
                <a:hlinkClick r:id="rId17" action="ppaction://hlinksldjump"/>
              </a:rPr>
              <a:t>$400</a:t>
            </a:r>
            <a:endParaRPr lang="en-US" sz="4000" b="1"/>
          </a:p>
        </p:txBody>
      </p:sp>
      <p:sp>
        <p:nvSpPr>
          <p:cNvPr id="9273" name="Text Box 57"/>
          <p:cNvSpPr txBox="1">
            <a:spLocks noChangeArrowheads="1"/>
          </p:cNvSpPr>
          <p:nvPr/>
        </p:nvSpPr>
        <p:spPr bwMode="auto">
          <a:xfrm>
            <a:off x="3209925" y="5864225"/>
            <a:ext cx="120015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4000" b="1">
                <a:hlinkClick r:id="rId18" action="ppaction://hlinksldjump"/>
              </a:rPr>
              <a:t>$500</a:t>
            </a:r>
            <a:endParaRPr lang="en-US" sz="4000" b="1"/>
          </a:p>
        </p:txBody>
      </p:sp>
      <p:sp>
        <p:nvSpPr>
          <p:cNvPr id="9274" name="Text Box 58"/>
          <p:cNvSpPr txBox="1">
            <a:spLocks noChangeArrowheads="1"/>
          </p:cNvSpPr>
          <p:nvPr/>
        </p:nvSpPr>
        <p:spPr bwMode="auto">
          <a:xfrm>
            <a:off x="4724400" y="1292225"/>
            <a:ext cx="120015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4000" b="1">
                <a:hlinkClick r:id="rId19" action="ppaction://hlinksldjump"/>
              </a:rPr>
              <a:t>$100</a:t>
            </a:r>
            <a:endParaRPr lang="en-US" sz="4000" b="1"/>
          </a:p>
        </p:txBody>
      </p:sp>
      <p:sp>
        <p:nvSpPr>
          <p:cNvPr id="9275" name="Text Box 59"/>
          <p:cNvSpPr txBox="1">
            <a:spLocks noChangeArrowheads="1"/>
          </p:cNvSpPr>
          <p:nvPr/>
        </p:nvSpPr>
        <p:spPr bwMode="auto">
          <a:xfrm>
            <a:off x="4724400" y="2435225"/>
            <a:ext cx="120015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4000" b="1">
                <a:hlinkClick r:id="rId20" action="ppaction://hlinksldjump"/>
              </a:rPr>
              <a:t>$200</a:t>
            </a:r>
            <a:endParaRPr lang="en-US" sz="4000" b="1"/>
          </a:p>
        </p:txBody>
      </p:sp>
      <p:sp>
        <p:nvSpPr>
          <p:cNvPr id="9276" name="Text Box 60"/>
          <p:cNvSpPr txBox="1">
            <a:spLocks noChangeArrowheads="1"/>
          </p:cNvSpPr>
          <p:nvPr/>
        </p:nvSpPr>
        <p:spPr bwMode="auto">
          <a:xfrm>
            <a:off x="4733925" y="3578225"/>
            <a:ext cx="120015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4000" b="1">
                <a:hlinkClick r:id="rId21" action="ppaction://hlinksldjump"/>
              </a:rPr>
              <a:t>$300</a:t>
            </a:r>
            <a:endParaRPr lang="en-US" sz="4000" b="1"/>
          </a:p>
        </p:txBody>
      </p:sp>
      <p:sp>
        <p:nvSpPr>
          <p:cNvPr id="9277" name="Text Box 61"/>
          <p:cNvSpPr txBox="1">
            <a:spLocks noChangeArrowheads="1"/>
          </p:cNvSpPr>
          <p:nvPr/>
        </p:nvSpPr>
        <p:spPr bwMode="auto">
          <a:xfrm>
            <a:off x="4733925" y="4721225"/>
            <a:ext cx="120015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4000" b="1">
                <a:hlinkClick r:id="rId22" action="ppaction://hlinksldjump"/>
              </a:rPr>
              <a:t>$400</a:t>
            </a:r>
            <a:endParaRPr lang="en-US" sz="4000" b="1"/>
          </a:p>
        </p:txBody>
      </p:sp>
      <p:sp>
        <p:nvSpPr>
          <p:cNvPr id="9278" name="Text Box 62"/>
          <p:cNvSpPr txBox="1">
            <a:spLocks noChangeArrowheads="1"/>
          </p:cNvSpPr>
          <p:nvPr/>
        </p:nvSpPr>
        <p:spPr bwMode="auto">
          <a:xfrm>
            <a:off x="4733925" y="5864225"/>
            <a:ext cx="120015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4000" b="1">
                <a:hlinkClick r:id="rId23" action="ppaction://hlinksldjump"/>
              </a:rPr>
              <a:t>$500</a:t>
            </a:r>
            <a:endParaRPr lang="en-US" sz="4000" b="1"/>
          </a:p>
        </p:txBody>
      </p:sp>
      <p:sp>
        <p:nvSpPr>
          <p:cNvPr id="9279" name="Text Box 63"/>
          <p:cNvSpPr txBox="1">
            <a:spLocks noChangeArrowheads="1"/>
          </p:cNvSpPr>
          <p:nvPr/>
        </p:nvSpPr>
        <p:spPr bwMode="auto">
          <a:xfrm>
            <a:off x="6267450" y="1292225"/>
            <a:ext cx="120015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4000" b="1">
                <a:hlinkClick r:id="rId24" action="ppaction://hlinksldjump"/>
              </a:rPr>
              <a:t>$100</a:t>
            </a:r>
            <a:endParaRPr lang="en-US" sz="4000" b="1"/>
          </a:p>
        </p:txBody>
      </p:sp>
      <p:sp>
        <p:nvSpPr>
          <p:cNvPr id="9280" name="Text Box 64"/>
          <p:cNvSpPr txBox="1">
            <a:spLocks noChangeArrowheads="1"/>
          </p:cNvSpPr>
          <p:nvPr/>
        </p:nvSpPr>
        <p:spPr bwMode="auto">
          <a:xfrm>
            <a:off x="6257925" y="2435225"/>
            <a:ext cx="120015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4000" b="1">
                <a:hlinkClick r:id="rId25" action="ppaction://hlinksldjump"/>
              </a:rPr>
              <a:t>$200</a:t>
            </a:r>
            <a:endParaRPr lang="en-US" sz="4000" b="1"/>
          </a:p>
        </p:txBody>
      </p:sp>
      <p:sp>
        <p:nvSpPr>
          <p:cNvPr id="9281" name="Text Box 65"/>
          <p:cNvSpPr txBox="1">
            <a:spLocks noChangeArrowheads="1"/>
          </p:cNvSpPr>
          <p:nvPr/>
        </p:nvSpPr>
        <p:spPr bwMode="auto">
          <a:xfrm>
            <a:off x="6267450" y="3578225"/>
            <a:ext cx="120015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4000" b="1">
                <a:hlinkClick r:id="rId26" action="ppaction://hlinksldjump"/>
              </a:rPr>
              <a:t>$300</a:t>
            </a:r>
            <a:endParaRPr lang="en-US" sz="4000" b="1"/>
          </a:p>
        </p:txBody>
      </p:sp>
      <p:sp>
        <p:nvSpPr>
          <p:cNvPr id="9282" name="Text Box 66"/>
          <p:cNvSpPr txBox="1">
            <a:spLocks noChangeArrowheads="1"/>
          </p:cNvSpPr>
          <p:nvPr/>
        </p:nvSpPr>
        <p:spPr bwMode="auto">
          <a:xfrm>
            <a:off x="6267450" y="4721225"/>
            <a:ext cx="120015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4000" b="1">
                <a:hlinkClick r:id="rId27" action="ppaction://hlinksldjump"/>
              </a:rPr>
              <a:t>$400</a:t>
            </a:r>
            <a:endParaRPr lang="en-US" sz="4000" b="1"/>
          </a:p>
        </p:txBody>
      </p:sp>
      <p:sp>
        <p:nvSpPr>
          <p:cNvPr id="9283" name="Text Box 67"/>
          <p:cNvSpPr txBox="1">
            <a:spLocks noChangeArrowheads="1"/>
          </p:cNvSpPr>
          <p:nvPr/>
        </p:nvSpPr>
        <p:spPr bwMode="auto">
          <a:xfrm>
            <a:off x="6267450" y="5864225"/>
            <a:ext cx="120015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4000" b="1">
                <a:hlinkClick r:id="rId28" action="ppaction://hlinksldjump"/>
              </a:rPr>
              <a:t>$500</a:t>
            </a:r>
            <a:endParaRPr lang="en-US" sz="4000" b="1"/>
          </a:p>
        </p:txBody>
      </p:sp>
      <p:sp>
        <p:nvSpPr>
          <p:cNvPr id="9285" name="Text Box 69"/>
          <p:cNvSpPr txBox="1">
            <a:spLocks noChangeArrowheads="1"/>
          </p:cNvSpPr>
          <p:nvPr/>
        </p:nvSpPr>
        <p:spPr bwMode="auto">
          <a:xfrm>
            <a:off x="7791450" y="1292225"/>
            <a:ext cx="120015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4000" b="1">
                <a:hlinkClick r:id="rId29" action="ppaction://hlinksldjump"/>
              </a:rPr>
              <a:t>$100</a:t>
            </a:r>
            <a:endParaRPr lang="en-US" sz="4000" b="1"/>
          </a:p>
        </p:txBody>
      </p:sp>
      <p:sp>
        <p:nvSpPr>
          <p:cNvPr id="9286" name="Text Box 70"/>
          <p:cNvSpPr txBox="1">
            <a:spLocks noChangeArrowheads="1"/>
          </p:cNvSpPr>
          <p:nvPr/>
        </p:nvSpPr>
        <p:spPr bwMode="auto">
          <a:xfrm>
            <a:off x="7791450" y="2435225"/>
            <a:ext cx="120015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4000" b="1">
                <a:hlinkClick r:id="rId30" action="ppaction://hlinksldjump"/>
              </a:rPr>
              <a:t>$200</a:t>
            </a:r>
            <a:endParaRPr lang="en-US" sz="4000" b="1"/>
          </a:p>
        </p:txBody>
      </p:sp>
      <p:sp>
        <p:nvSpPr>
          <p:cNvPr id="9287" name="Text Box 71"/>
          <p:cNvSpPr txBox="1">
            <a:spLocks noChangeArrowheads="1"/>
          </p:cNvSpPr>
          <p:nvPr/>
        </p:nvSpPr>
        <p:spPr bwMode="auto">
          <a:xfrm>
            <a:off x="7781925" y="3578225"/>
            <a:ext cx="120015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4000" b="1">
                <a:hlinkClick r:id="rId31" action="ppaction://hlinksldjump"/>
              </a:rPr>
              <a:t>$300</a:t>
            </a:r>
            <a:endParaRPr lang="en-US" sz="4000" b="1"/>
          </a:p>
        </p:txBody>
      </p:sp>
      <p:sp>
        <p:nvSpPr>
          <p:cNvPr id="9288" name="Text Box 72"/>
          <p:cNvSpPr txBox="1">
            <a:spLocks noChangeArrowheads="1"/>
          </p:cNvSpPr>
          <p:nvPr/>
        </p:nvSpPr>
        <p:spPr bwMode="auto">
          <a:xfrm>
            <a:off x="7791450" y="4721225"/>
            <a:ext cx="120015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4000" b="1">
                <a:hlinkClick r:id="rId32" action="ppaction://hlinksldjump"/>
              </a:rPr>
              <a:t>$400</a:t>
            </a:r>
            <a:endParaRPr lang="en-US" sz="4000" b="1"/>
          </a:p>
        </p:txBody>
      </p:sp>
      <p:sp>
        <p:nvSpPr>
          <p:cNvPr id="9289" name="Text Box 73"/>
          <p:cNvSpPr txBox="1">
            <a:spLocks noChangeArrowheads="1"/>
          </p:cNvSpPr>
          <p:nvPr/>
        </p:nvSpPr>
        <p:spPr bwMode="auto">
          <a:xfrm>
            <a:off x="7791450" y="5864225"/>
            <a:ext cx="120015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4000" b="1">
                <a:hlinkClick r:id="rId33" action="ppaction://hlinksldjump"/>
              </a:rPr>
              <a:t>$500</a:t>
            </a:r>
            <a:endParaRPr lang="en-US" sz="4000" b="1"/>
          </a:p>
        </p:txBody>
      </p:sp>
      <p:sp>
        <p:nvSpPr>
          <p:cNvPr id="9290" name="AutoShape 74">
            <a:hlinkClick r:id="rId34" action="ppaction://hlinksldjump"/>
          </p:cNvPr>
          <p:cNvSpPr>
            <a:spLocks noChangeArrowheads="1"/>
          </p:cNvSpPr>
          <p:nvPr/>
        </p:nvSpPr>
        <p:spPr bwMode="auto">
          <a:xfrm>
            <a:off x="8763000" y="6477000"/>
            <a:ext cx="304800" cy="228600"/>
          </a:xfrm>
          <a:prstGeom prst="star5">
            <a:avLst/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WordArt 2">
            <a:hlinkClick r:id="rId2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990600" y="1066800"/>
            <a:ext cx="7162800" cy="5029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How a business blends the 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four marketing elements of product, 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distribution, price, and promotion 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0000CC"/>
        </a:hlink>
        <a:folHlink>
          <a:srgbClr val="0000C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Override1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FFFF00"/>
    </a:hlink>
    <a:folHlink>
      <a:srgbClr val="3366F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727</TotalTime>
  <Words>565</Words>
  <Application>Microsoft Office PowerPoint</Application>
  <PresentationFormat>On-screen Show (4:3)</PresentationFormat>
  <Paragraphs>196</Paragraphs>
  <Slides>70</Slides>
  <Notes>0</Notes>
  <HiddenSlides>0</HiddenSlides>
  <MMClips>7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70</vt:i4>
      </vt:variant>
    </vt:vector>
  </HeadingPairs>
  <TitlesOfParts>
    <vt:vector size="72" baseType="lpstr">
      <vt:lpstr>Times New Roman</vt:lpstr>
      <vt:lpstr>Default Design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  <vt:lpstr>Slide 32</vt:lpstr>
      <vt:lpstr>Slide 33</vt:lpstr>
      <vt:lpstr>Slide 34</vt:lpstr>
      <vt:lpstr>Slide 35</vt:lpstr>
      <vt:lpstr>Slide 36</vt:lpstr>
      <vt:lpstr>Slide 37</vt:lpstr>
      <vt:lpstr>Slide 38</vt:lpstr>
      <vt:lpstr>Slide 39</vt:lpstr>
      <vt:lpstr>Slide 40</vt:lpstr>
      <vt:lpstr>Slide 41</vt:lpstr>
      <vt:lpstr>Slide 42</vt:lpstr>
      <vt:lpstr>Slide 43</vt:lpstr>
      <vt:lpstr>Slide 44</vt:lpstr>
      <vt:lpstr>Slide 45</vt:lpstr>
      <vt:lpstr>Slide 46</vt:lpstr>
      <vt:lpstr>Slide 47</vt:lpstr>
      <vt:lpstr>Slide 48</vt:lpstr>
      <vt:lpstr>Slide 49</vt:lpstr>
      <vt:lpstr>Slide 50</vt:lpstr>
      <vt:lpstr>Slide 51</vt:lpstr>
      <vt:lpstr>Slide 52</vt:lpstr>
      <vt:lpstr>Slide 53</vt:lpstr>
      <vt:lpstr>Slide 54</vt:lpstr>
      <vt:lpstr>Slide 55</vt:lpstr>
      <vt:lpstr>Slide 56</vt:lpstr>
      <vt:lpstr>Slide 57</vt:lpstr>
      <vt:lpstr>Slide 58</vt:lpstr>
      <vt:lpstr>Slide 59</vt:lpstr>
      <vt:lpstr>Slide 60</vt:lpstr>
      <vt:lpstr>Slide 61</vt:lpstr>
      <vt:lpstr>Slide 62</vt:lpstr>
      <vt:lpstr>Slide 63</vt:lpstr>
      <vt:lpstr>Slide 64</vt:lpstr>
      <vt:lpstr>Slide 65</vt:lpstr>
      <vt:lpstr>Slide 66</vt:lpstr>
      <vt:lpstr>Slide 67</vt:lpstr>
      <vt:lpstr>Slide 68</vt:lpstr>
      <vt:lpstr>Slide 69</vt:lpstr>
      <vt:lpstr>Slide 70</vt:lpstr>
    </vt:vector>
  </TitlesOfParts>
  <Company>Jessamine County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 Slide Title</dc:title>
  <dc:creator>Matt Hamlyn</dc:creator>
  <dc:description>email mhamlyn@jessamine.k12.ky.us</dc:description>
  <cp:lastModifiedBy>jsundlin</cp:lastModifiedBy>
  <cp:revision>62</cp:revision>
  <dcterms:created xsi:type="dcterms:W3CDTF">1999-10-07T17:16:48Z</dcterms:created>
  <dcterms:modified xsi:type="dcterms:W3CDTF">2012-10-10T12:40:44Z</dcterms:modified>
</cp:coreProperties>
</file>